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 id="2147483648" r:id="rId5"/>
  </p:sldMasterIdLst>
  <p:notesMasterIdLst>
    <p:notesMasterId r:id="rId49"/>
  </p:notesMasterIdLst>
  <p:handoutMasterIdLst>
    <p:handoutMasterId r:id="rId50"/>
  </p:handoutMasterIdLst>
  <p:sldIdLst>
    <p:sldId id="257" r:id="rId6"/>
    <p:sldId id="389" r:id="rId7"/>
    <p:sldId id="384" r:id="rId8"/>
    <p:sldId id="392" r:id="rId9"/>
    <p:sldId id="317" r:id="rId10"/>
    <p:sldId id="421" r:id="rId11"/>
    <p:sldId id="393" r:id="rId12"/>
    <p:sldId id="394" r:id="rId13"/>
    <p:sldId id="398" r:id="rId14"/>
    <p:sldId id="432" r:id="rId15"/>
    <p:sldId id="403" r:id="rId16"/>
    <p:sldId id="395" r:id="rId17"/>
    <p:sldId id="404" r:id="rId18"/>
    <p:sldId id="405" r:id="rId19"/>
    <p:sldId id="399" r:id="rId20"/>
    <p:sldId id="401" r:id="rId21"/>
    <p:sldId id="402" r:id="rId22"/>
    <p:sldId id="400" r:id="rId23"/>
    <p:sldId id="396" r:id="rId24"/>
    <p:sldId id="408" r:id="rId25"/>
    <p:sldId id="409" r:id="rId26"/>
    <p:sldId id="410" r:id="rId27"/>
    <p:sldId id="411" r:id="rId28"/>
    <p:sldId id="412" r:id="rId29"/>
    <p:sldId id="413" r:id="rId30"/>
    <p:sldId id="414" r:id="rId31"/>
    <p:sldId id="415" r:id="rId32"/>
    <p:sldId id="422" r:id="rId33"/>
    <p:sldId id="423" r:id="rId34"/>
    <p:sldId id="424" r:id="rId35"/>
    <p:sldId id="425" r:id="rId36"/>
    <p:sldId id="426" r:id="rId37"/>
    <p:sldId id="427" r:id="rId38"/>
    <p:sldId id="428" r:id="rId39"/>
    <p:sldId id="429" r:id="rId40"/>
    <p:sldId id="430" r:id="rId41"/>
    <p:sldId id="431" r:id="rId42"/>
    <p:sldId id="417" r:id="rId43"/>
    <p:sldId id="416" r:id="rId44"/>
    <p:sldId id="418" r:id="rId45"/>
    <p:sldId id="419" r:id="rId46"/>
    <p:sldId id="420" r:id="rId47"/>
    <p:sldId id="397"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2" pos="3840">
          <p15:clr>
            <a:srgbClr val="F26B43"/>
          </p15:clr>
        </p15:guide>
        <p15:guide id="3" orient="horz" pos="216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C1F4"/>
    <a:srgbClr val="F4AEF1"/>
    <a:srgbClr val="DEF6FE"/>
    <a:srgbClr val="FF3F3F"/>
    <a:srgbClr val="FFE181"/>
    <a:srgbClr val="FFCC00"/>
    <a:srgbClr val="A3EDB5"/>
    <a:srgbClr val="BC8F00"/>
    <a:srgbClr val="B68F00"/>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09658A-FFE6-4744-A498-17824ABCE3C7}" v="1" dt="2022-09-24T16:59:40.4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4" autoAdjust="0"/>
    <p:restoredTop sz="93725" autoAdjust="0"/>
  </p:normalViewPr>
  <p:slideViewPr>
    <p:cSldViewPr snapToGrid="0">
      <p:cViewPr>
        <p:scale>
          <a:sx n="81" d="100"/>
          <a:sy n="81" d="100"/>
        </p:scale>
        <p:origin x="-300" y="72"/>
      </p:cViewPr>
      <p:guideLst>
        <p:guide orient="horz" pos="2160"/>
        <p:guide pos="384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handoutMaster" Target="handoutMasters/handoutMaster1.xml"/><Relationship Id="rId55"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presProps" Target="presProps.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9/27/2022</a:t>
            </a:fld>
            <a:endParaRPr lang="en-US"/>
          </a:p>
        </p:txBody>
      </p:sp>
      <p:sp>
        <p:nvSpPr>
          <p:cNvPr id="4" name="Footer Placeholder 3">
            <a:extLst>
              <a:ext uri="{FF2B5EF4-FFF2-40B4-BE49-F238E27FC236}">
                <a16:creationId xmlns:a16="http://schemas.microsoft.com/office/drawing/2014/main" xmlns=""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9/27/2022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11</a:t>
            </a:fld>
            <a:endParaRPr lang="en-US"/>
          </a:p>
        </p:txBody>
      </p:sp>
    </p:spTree>
    <p:extLst>
      <p:ext uri="{BB962C8B-B14F-4D97-AF65-F5344CB8AC3E}">
        <p14:creationId xmlns:p14="http://schemas.microsoft.com/office/powerpoint/2010/main" val="3098103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12</a:t>
            </a:fld>
            <a:endParaRPr lang="en-US"/>
          </a:p>
        </p:txBody>
      </p:sp>
    </p:spTree>
    <p:extLst>
      <p:ext uri="{BB962C8B-B14F-4D97-AF65-F5344CB8AC3E}">
        <p14:creationId xmlns:p14="http://schemas.microsoft.com/office/powerpoint/2010/main" val="3098103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13</a:t>
            </a:fld>
            <a:endParaRPr lang="en-US"/>
          </a:p>
        </p:txBody>
      </p:sp>
    </p:spTree>
    <p:extLst>
      <p:ext uri="{BB962C8B-B14F-4D97-AF65-F5344CB8AC3E}">
        <p14:creationId xmlns:p14="http://schemas.microsoft.com/office/powerpoint/2010/main" val="30981036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14</a:t>
            </a:fld>
            <a:endParaRPr lang="en-US"/>
          </a:p>
        </p:txBody>
      </p:sp>
    </p:spTree>
    <p:extLst>
      <p:ext uri="{BB962C8B-B14F-4D97-AF65-F5344CB8AC3E}">
        <p14:creationId xmlns:p14="http://schemas.microsoft.com/office/powerpoint/2010/main" val="30981036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15</a:t>
            </a:fld>
            <a:endParaRPr lang="en-US"/>
          </a:p>
        </p:txBody>
      </p:sp>
    </p:spTree>
    <p:extLst>
      <p:ext uri="{BB962C8B-B14F-4D97-AF65-F5344CB8AC3E}">
        <p14:creationId xmlns:p14="http://schemas.microsoft.com/office/powerpoint/2010/main" val="25151309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16</a:t>
            </a:fld>
            <a:endParaRPr lang="en-US"/>
          </a:p>
        </p:txBody>
      </p:sp>
    </p:spTree>
    <p:extLst>
      <p:ext uri="{BB962C8B-B14F-4D97-AF65-F5344CB8AC3E}">
        <p14:creationId xmlns:p14="http://schemas.microsoft.com/office/powerpoint/2010/main" val="30981036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17</a:t>
            </a:fld>
            <a:endParaRPr lang="en-US"/>
          </a:p>
        </p:txBody>
      </p:sp>
    </p:spTree>
    <p:extLst>
      <p:ext uri="{BB962C8B-B14F-4D97-AF65-F5344CB8AC3E}">
        <p14:creationId xmlns:p14="http://schemas.microsoft.com/office/powerpoint/2010/main" val="30981036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18</a:t>
            </a:fld>
            <a:endParaRPr lang="en-US"/>
          </a:p>
        </p:txBody>
      </p:sp>
    </p:spTree>
    <p:extLst>
      <p:ext uri="{BB962C8B-B14F-4D97-AF65-F5344CB8AC3E}">
        <p14:creationId xmlns:p14="http://schemas.microsoft.com/office/powerpoint/2010/main" val="2515130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19</a:t>
            </a:fld>
            <a:endParaRPr lang="en-US"/>
          </a:p>
        </p:txBody>
      </p:sp>
    </p:spTree>
    <p:extLst>
      <p:ext uri="{BB962C8B-B14F-4D97-AF65-F5344CB8AC3E}">
        <p14:creationId xmlns:p14="http://schemas.microsoft.com/office/powerpoint/2010/main" val="10558399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20</a:t>
            </a:fld>
            <a:endParaRPr lang="en-US"/>
          </a:p>
        </p:txBody>
      </p:sp>
    </p:spTree>
    <p:extLst>
      <p:ext uri="{BB962C8B-B14F-4D97-AF65-F5344CB8AC3E}">
        <p14:creationId xmlns:p14="http://schemas.microsoft.com/office/powerpoint/2010/main" val="2515130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21</a:t>
            </a:fld>
            <a:endParaRPr lang="en-US"/>
          </a:p>
        </p:txBody>
      </p:sp>
    </p:spTree>
    <p:extLst>
      <p:ext uri="{BB962C8B-B14F-4D97-AF65-F5344CB8AC3E}">
        <p14:creationId xmlns:p14="http://schemas.microsoft.com/office/powerpoint/2010/main" val="23575215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22</a:t>
            </a:fld>
            <a:endParaRPr lang="en-US"/>
          </a:p>
        </p:txBody>
      </p:sp>
    </p:spTree>
    <p:extLst>
      <p:ext uri="{BB962C8B-B14F-4D97-AF65-F5344CB8AC3E}">
        <p14:creationId xmlns:p14="http://schemas.microsoft.com/office/powerpoint/2010/main" val="865589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23</a:t>
            </a:fld>
            <a:endParaRPr lang="en-US"/>
          </a:p>
        </p:txBody>
      </p:sp>
    </p:spTree>
    <p:extLst>
      <p:ext uri="{BB962C8B-B14F-4D97-AF65-F5344CB8AC3E}">
        <p14:creationId xmlns:p14="http://schemas.microsoft.com/office/powerpoint/2010/main" val="34516595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24</a:t>
            </a:fld>
            <a:endParaRPr lang="en-US"/>
          </a:p>
        </p:txBody>
      </p:sp>
    </p:spTree>
    <p:extLst>
      <p:ext uri="{BB962C8B-B14F-4D97-AF65-F5344CB8AC3E}">
        <p14:creationId xmlns:p14="http://schemas.microsoft.com/office/powerpoint/2010/main" val="14816869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25</a:t>
            </a:fld>
            <a:endParaRPr lang="en-US"/>
          </a:p>
        </p:txBody>
      </p:sp>
    </p:spTree>
    <p:extLst>
      <p:ext uri="{BB962C8B-B14F-4D97-AF65-F5344CB8AC3E}">
        <p14:creationId xmlns:p14="http://schemas.microsoft.com/office/powerpoint/2010/main" val="1533489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26</a:t>
            </a:fld>
            <a:endParaRPr lang="en-US"/>
          </a:p>
        </p:txBody>
      </p:sp>
    </p:spTree>
    <p:extLst>
      <p:ext uri="{BB962C8B-B14F-4D97-AF65-F5344CB8AC3E}">
        <p14:creationId xmlns:p14="http://schemas.microsoft.com/office/powerpoint/2010/main" val="22289988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27</a:t>
            </a:fld>
            <a:endParaRPr lang="en-US"/>
          </a:p>
        </p:txBody>
      </p:sp>
    </p:spTree>
    <p:extLst>
      <p:ext uri="{BB962C8B-B14F-4D97-AF65-F5344CB8AC3E}">
        <p14:creationId xmlns:p14="http://schemas.microsoft.com/office/powerpoint/2010/main" val="26497974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38</a:t>
            </a:fld>
            <a:endParaRPr lang="en-US"/>
          </a:p>
        </p:txBody>
      </p:sp>
    </p:spTree>
    <p:extLst>
      <p:ext uri="{BB962C8B-B14F-4D97-AF65-F5344CB8AC3E}">
        <p14:creationId xmlns:p14="http://schemas.microsoft.com/office/powerpoint/2010/main" val="29870589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39</a:t>
            </a:fld>
            <a:endParaRPr lang="en-US"/>
          </a:p>
        </p:txBody>
      </p:sp>
    </p:spTree>
    <p:extLst>
      <p:ext uri="{BB962C8B-B14F-4D97-AF65-F5344CB8AC3E}">
        <p14:creationId xmlns:p14="http://schemas.microsoft.com/office/powerpoint/2010/main" val="13798567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40</a:t>
            </a:fld>
            <a:endParaRPr lang="en-US"/>
          </a:p>
        </p:txBody>
      </p:sp>
    </p:spTree>
    <p:extLst>
      <p:ext uri="{BB962C8B-B14F-4D97-AF65-F5344CB8AC3E}">
        <p14:creationId xmlns:p14="http://schemas.microsoft.com/office/powerpoint/2010/main" val="2278921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28975527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41</a:t>
            </a:fld>
            <a:endParaRPr lang="en-US"/>
          </a:p>
        </p:txBody>
      </p:sp>
    </p:spTree>
    <p:extLst>
      <p:ext uri="{BB962C8B-B14F-4D97-AF65-F5344CB8AC3E}">
        <p14:creationId xmlns:p14="http://schemas.microsoft.com/office/powerpoint/2010/main" val="30530053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42</a:t>
            </a:fld>
            <a:endParaRPr lang="en-US"/>
          </a:p>
        </p:txBody>
      </p:sp>
    </p:spTree>
    <p:extLst>
      <p:ext uri="{BB962C8B-B14F-4D97-AF65-F5344CB8AC3E}">
        <p14:creationId xmlns:p14="http://schemas.microsoft.com/office/powerpoint/2010/main" val="31357912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43</a:t>
            </a:fld>
            <a:endParaRPr lang="en-US"/>
          </a:p>
        </p:txBody>
      </p:sp>
    </p:spTree>
    <p:extLst>
      <p:ext uri="{BB962C8B-B14F-4D97-AF65-F5344CB8AC3E}">
        <p14:creationId xmlns:p14="http://schemas.microsoft.com/office/powerpoint/2010/main" val="4249941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6</a:t>
            </a:fld>
            <a:endParaRPr lang="en-US"/>
          </a:p>
        </p:txBody>
      </p:sp>
    </p:spTree>
    <p:extLst>
      <p:ext uri="{BB962C8B-B14F-4D97-AF65-F5344CB8AC3E}">
        <p14:creationId xmlns:p14="http://schemas.microsoft.com/office/powerpoint/2010/main" val="4086284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7</a:t>
            </a:fld>
            <a:endParaRPr lang="en-US"/>
          </a:p>
        </p:txBody>
      </p:sp>
    </p:spTree>
    <p:extLst>
      <p:ext uri="{BB962C8B-B14F-4D97-AF65-F5344CB8AC3E}">
        <p14:creationId xmlns:p14="http://schemas.microsoft.com/office/powerpoint/2010/main" val="2515130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8</a:t>
            </a:fld>
            <a:endParaRPr lang="en-US"/>
          </a:p>
        </p:txBody>
      </p:sp>
    </p:spTree>
    <p:extLst>
      <p:ext uri="{BB962C8B-B14F-4D97-AF65-F5344CB8AC3E}">
        <p14:creationId xmlns:p14="http://schemas.microsoft.com/office/powerpoint/2010/main" val="20163227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9</a:t>
            </a:fld>
            <a:endParaRPr lang="en-US"/>
          </a:p>
        </p:txBody>
      </p:sp>
    </p:spTree>
    <p:extLst>
      <p:ext uri="{BB962C8B-B14F-4D97-AF65-F5344CB8AC3E}">
        <p14:creationId xmlns:p14="http://schemas.microsoft.com/office/powerpoint/2010/main" val="2515130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10</a:t>
            </a:fld>
            <a:endParaRPr lang="en-US"/>
          </a:p>
        </p:txBody>
      </p:sp>
    </p:spTree>
    <p:extLst>
      <p:ext uri="{BB962C8B-B14F-4D97-AF65-F5344CB8AC3E}">
        <p14:creationId xmlns:p14="http://schemas.microsoft.com/office/powerpoint/2010/main" val="25151309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xmlns=""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xmlns="" id="{938AD48E-7D67-4BE9-97B6-DB64DE5253B9}"/>
              </a:ext>
              <a:ext uri="{C183D7F6-B498-43B3-948B-1728B52AA6E4}">
                <adec:decorative xmlns:adec="http://schemas.microsoft.com/office/drawing/2017/decorative" xmlns=""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xmlns="" id="{EB6FF8E2-165B-49EB-8120-14190F9491BC}"/>
              </a:ext>
              <a:ext uri="{C183D7F6-B498-43B3-948B-1728B52AA6E4}">
                <adec:decorative xmlns:adec="http://schemas.microsoft.com/office/drawing/2017/decorative" xmlns=""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xmlns=""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xmlns=""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xmlns=""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xmlns="" id="{79DE9FAB-6BBA-4CFE-B67D-77B47F01ECA4}"/>
              </a:ext>
              <a:ext uri="{C183D7F6-B498-43B3-948B-1728B52AA6E4}">
                <adec:decorative xmlns:adec="http://schemas.microsoft.com/office/drawing/2017/decorative" xmlns=""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xmlns=""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xmlns=""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xmlns=""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xmlns=""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xmlns="" id="{82184FF4-7029-4ED7-813A-192E60608764}"/>
              </a:ext>
              <a:ext uri="{C183D7F6-B498-43B3-948B-1728B52AA6E4}">
                <adec:decorative xmlns:adec="http://schemas.microsoft.com/office/drawing/2017/decorative" xmlns=""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xmlns="" id="{AAA7AB09-557C-41AD-9113-FF9F68FA1035}"/>
              </a:ext>
              <a:ext uri="{C183D7F6-B498-43B3-948B-1728B52AA6E4}">
                <adec:decorative xmlns:adec="http://schemas.microsoft.com/office/drawing/2017/decorative" xmlns=""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xmlns="" id="{EF99ECAA-1F11-4937-BBA6-51935AB44C9D}"/>
              </a:ext>
              <a:ext uri="{C183D7F6-B498-43B3-948B-1728B52AA6E4}">
                <adec:decorative xmlns:adec="http://schemas.microsoft.com/office/drawing/2017/decorative" xmlns=""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xmlns=""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xmlns=""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xmlns=""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xmlns=""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xmlns=""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xmlns=""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xmlns=""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xmlns="" id="{8B1BC074-1090-47AF-BDE8-3859BF574BA6}"/>
              </a:ext>
            </a:extLst>
          </p:cNvPr>
          <p:cNvSpPr>
            <a:spLocks noGrp="1"/>
          </p:cNvSpPr>
          <p:nvPr>
            <p:ph type="dt" sz="half" idx="10"/>
          </p:nvPr>
        </p:nvSpPr>
        <p:spPr/>
        <p:txBody>
          <a:bodyPr>
            <a:noAutofit/>
          </a:bodyPr>
          <a:lstStyle/>
          <a:p>
            <a:fld id="{31A463E3-8E2A-46B9-B36B-F2FF068D323C}" type="datetime1">
              <a:rPr lang="en-IN" smtClean="0"/>
              <a:t>27-09-2022</a:t>
            </a:fld>
            <a:endParaRPr lang="en-US" dirty="0"/>
          </a:p>
        </p:txBody>
      </p:sp>
      <p:sp>
        <p:nvSpPr>
          <p:cNvPr id="5" name="Footer Placeholder 4">
            <a:extLst>
              <a:ext uri="{FF2B5EF4-FFF2-40B4-BE49-F238E27FC236}">
                <a16:creationId xmlns:a16="http://schemas.microsoft.com/office/drawing/2014/main" xmlns="" id="{F1D6522F-D41A-4734-8BD1-BD6E5A37D04C}"/>
              </a:ext>
            </a:extLst>
          </p:cNvPr>
          <p:cNvSpPr>
            <a:spLocks noGrp="1"/>
          </p:cNvSpPr>
          <p:nvPr>
            <p:ph type="ftr" sz="quarter" idx="11"/>
          </p:nvPr>
        </p:nvSpPr>
        <p:spPr/>
        <p:txBody>
          <a:bodyPr>
            <a:noAutofit/>
          </a:bodyPr>
          <a:lstStyle/>
          <a:p>
            <a:endParaRPr lang="en-US"/>
          </a:p>
        </p:txBody>
      </p:sp>
      <p:sp>
        <p:nvSpPr>
          <p:cNvPr id="6" name="Slide Number Placeholder 5">
            <a:extLst>
              <a:ext uri="{FF2B5EF4-FFF2-40B4-BE49-F238E27FC236}">
                <a16:creationId xmlns:a16="http://schemas.microsoft.com/office/drawing/2014/main" xmlns=""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xmlns=""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xmlns=""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xmlns="" id="{AB81B449-7B97-41DC-B23F-65EDCBD316A6}"/>
              </a:ext>
            </a:extLst>
          </p:cNvPr>
          <p:cNvSpPr>
            <a:spLocks noGrp="1"/>
          </p:cNvSpPr>
          <p:nvPr>
            <p:ph type="dt" sz="half" idx="10"/>
          </p:nvPr>
        </p:nvSpPr>
        <p:spPr/>
        <p:txBody>
          <a:bodyPr>
            <a:noAutofit/>
          </a:bodyPr>
          <a:lstStyle/>
          <a:p>
            <a:fld id="{AE6916E8-E10A-4A87-A20E-5ABCEC2AA1E5}" type="datetime1">
              <a:rPr lang="en-IN" smtClean="0"/>
              <a:t>27-09-2022</a:t>
            </a:fld>
            <a:endParaRPr lang="en-US"/>
          </a:p>
        </p:txBody>
      </p:sp>
      <p:sp>
        <p:nvSpPr>
          <p:cNvPr id="3" name="Footer Placeholder 2">
            <a:extLst>
              <a:ext uri="{FF2B5EF4-FFF2-40B4-BE49-F238E27FC236}">
                <a16:creationId xmlns:a16="http://schemas.microsoft.com/office/drawing/2014/main" xmlns="" id="{7C6B46D5-337B-4906-8412-4EEA3884FA7E}"/>
              </a:ext>
            </a:extLst>
          </p:cNvPr>
          <p:cNvSpPr>
            <a:spLocks noGrp="1"/>
          </p:cNvSpPr>
          <p:nvPr>
            <p:ph type="ftr" sz="quarter" idx="11"/>
          </p:nvPr>
        </p:nvSpPr>
        <p:spPr/>
        <p:txBody>
          <a:bodyPr>
            <a:noAutofit/>
          </a:bodyPr>
          <a:lstStyle/>
          <a:p>
            <a:endParaRPr lang="en-US"/>
          </a:p>
        </p:txBody>
      </p:sp>
      <p:sp>
        <p:nvSpPr>
          <p:cNvPr id="4" name="Slide Number Placeholder 3">
            <a:extLst>
              <a:ext uri="{FF2B5EF4-FFF2-40B4-BE49-F238E27FC236}">
                <a16:creationId xmlns:a16="http://schemas.microsoft.com/office/drawing/2014/main" xmlns=""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xmlns="" id="{446AF837-10C6-44A5-B8D6-960A57487B43}"/>
              </a:ext>
              <a:ext uri="{C183D7F6-B498-43B3-948B-1728B52AA6E4}">
                <adec:decorative xmlns:adec="http://schemas.microsoft.com/office/drawing/2017/decorative" xmlns=""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xmlns=""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xmlns=""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xmlns=""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xmlns=""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xmlns="" id="{06966E3E-9B30-4375-AC9A-23256CC87D25}"/>
              </a:ext>
              <a:ext uri="{C183D7F6-B498-43B3-948B-1728B52AA6E4}">
                <adec:decorative xmlns:adec="http://schemas.microsoft.com/office/drawing/2017/decorative" xmlns=""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xmlns=""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xmlns=""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xmlns=""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xmlns="" id="{394664AE-6DC5-428F-9AC4-5A8F67571F72}"/>
              </a:ext>
              <a:ext uri="{C183D7F6-B498-43B3-948B-1728B52AA6E4}">
                <adec:decorative xmlns:adec="http://schemas.microsoft.com/office/drawing/2017/decorative" xmlns=""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xmlns=""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xmlns=""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xmlns="" id="{E57D2D6F-49E8-4217-A908-2D9E43583589}"/>
              </a:ext>
            </a:extLst>
          </p:cNvPr>
          <p:cNvSpPr>
            <a:spLocks noGrp="1"/>
          </p:cNvSpPr>
          <p:nvPr>
            <p:ph type="dt" sz="half" idx="10"/>
          </p:nvPr>
        </p:nvSpPr>
        <p:spPr/>
        <p:txBody>
          <a:bodyPr>
            <a:noAutofit/>
          </a:bodyPr>
          <a:lstStyle/>
          <a:p>
            <a:fld id="{8FE3FA0A-3C7A-491A-910B-715DF3230CB4}" type="datetime1">
              <a:rPr lang="en-IN" smtClean="0"/>
              <a:t>27-09-2022</a:t>
            </a:fld>
            <a:endParaRPr lang="en-US"/>
          </a:p>
        </p:txBody>
      </p:sp>
      <p:sp>
        <p:nvSpPr>
          <p:cNvPr id="6" name="Footer Placeholder 5">
            <a:extLst>
              <a:ext uri="{FF2B5EF4-FFF2-40B4-BE49-F238E27FC236}">
                <a16:creationId xmlns:a16="http://schemas.microsoft.com/office/drawing/2014/main" xmlns="" id="{591C4440-6B8D-4A24-A807-8B1302A3DFAF}"/>
              </a:ext>
            </a:extLst>
          </p:cNvPr>
          <p:cNvSpPr>
            <a:spLocks noGrp="1"/>
          </p:cNvSpPr>
          <p:nvPr>
            <p:ph type="ftr" sz="quarter" idx="11"/>
          </p:nvPr>
        </p:nvSpPr>
        <p:spPr/>
        <p:txBody>
          <a:bodyPr>
            <a:noAutofit/>
          </a:bodyPr>
          <a:lstStyle/>
          <a:p>
            <a:endParaRPr lang="en-US"/>
          </a:p>
        </p:txBody>
      </p:sp>
      <p:sp>
        <p:nvSpPr>
          <p:cNvPr id="7" name="Slide Number Placeholder 6">
            <a:extLst>
              <a:ext uri="{FF2B5EF4-FFF2-40B4-BE49-F238E27FC236}">
                <a16:creationId xmlns:a16="http://schemas.microsoft.com/office/drawing/2014/main" xmlns=""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xmlns="" id="{83C43C1C-00B3-40E0-B073-B8C56206D07D}"/>
              </a:ext>
              <a:ext uri="{C183D7F6-B498-43B3-948B-1728B52AA6E4}">
                <adec:decorative xmlns:adec="http://schemas.microsoft.com/office/drawing/2017/decorative" xmlns=""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xmlns=""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xmlns="" id="{8B1BC074-1090-47AF-BDE8-3859BF574BA6}"/>
              </a:ext>
            </a:extLst>
          </p:cNvPr>
          <p:cNvSpPr>
            <a:spLocks noGrp="1"/>
          </p:cNvSpPr>
          <p:nvPr>
            <p:ph type="dt" sz="half" idx="10"/>
          </p:nvPr>
        </p:nvSpPr>
        <p:spPr/>
        <p:txBody>
          <a:bodyPr>
            <a:noAutofit/>
          </a:bodyPr>
          <a:lstStyle/>
          <a:p>
            <a:fld id="{C14516E3-8573-456D-8B16-8753D0686E99}" type="datetime1">
              <a:rPr lang="en-IN" smtClean="0"/>
              <a:t>27-09-2022</a:t>
            </a:fld>
            <a:endParaRPr lang="en-US" dirty="0"/>
          </a:p>
        </p:txBody>
      </p:sp>
      <p:sp>
        <p:nvSpPr>
          <p:cNvPr id="5" name="Footer Placeholder 4">
            <a:extLst>
              <a:ext uri="{FF2B5EF4-FFF2-40B4-BE49-F238E27FC236}">
                <a16:creationId xmlns:a16="http://schemas.microsoft.com/office/drawing/2014/main" xmlns="" id="{F1D6522F-D41A-4734-8BD1-BD6E5A37D04C}"/>
              </a:ext>
            </a:extLst>
          </p:cNvPr>
          <p:cNvSpPr>
            <a:spLocks noGrp="1"/>
          </p:cNvSpPr>
          <p:nvPr>
            <p:ph type="ftr" sz="quarter" idx="11"/>
          </p:nvPr>
        </p:nvSpPr>
        <p:spPr/>
        <p:txBody>
          <a:bodyPr>
            <a:noAutofit/>
          </a:bodyPr>
          <a:lstStyle/>
          <a:p>
            <a:endParaRPr lang="en-US"/>
          </a:p>
        </p:txBody>
      </p:sp>
      <p:sp>
        <p:nvSpPr>
          <p:cNvPr id="6" name="Slide Number Placeholder 5">
            <a:extLst>
              <a:ext uri="{FF2B5EF4-FFF2-40B4-BE49-F238E27FC236}">
                <a16:creationId xmlns:a16="http://schemas.microsoft.com/office/drawing/2014/main" xmlns=""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xmlns=""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xmlns=""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xmlns=""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xmlns=""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xmlns=""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xmlns=""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xmlns=""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xmlns=""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xmlns=""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xmlns=""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xmlns=""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xmlns=""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xmlns=""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xmlns=""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xmlns="" id="{BB99A8AF-0998-4613-B1D8-C14ECBFFDF67}"/>
              </a:ext>
            </a:extLst>
          </p:cNvPr>
          <p:cNvSpPr>
            <a:spLocks noGrp="1"/>
          </p:cNvSpPr>
          <p:nvPr>
            <p:ph type="dt" sz="half" idx="10"/>
          </p:nvPr>
        </p:nvSpPr>
        <p:spPr/>
        <p:txBody>
          <a:bodyPr>
            <a:noAutofit/>
          </a:bodyPr>
          <a:lstStyle/>
          <a:p>
            <a:fld id="{96735C63-07A3-4FF9-ACF1-7395F2823BDE}" type="datetime1">
              <a:rPr lang="en-IN" smtClean="0"/>
              <a:t>27-09-2022</a:t>
            </a:fld>
            <a:endParaRPr lang="en-US"/>
          </a:p>
        </p:txBody>
      </p:sp>
      <p:sp>
        <p:nvSpPr>
          <p:cNvPr id="6" name="Footer Placeholder 5">
            <a:extLst>
              <a:ext uri="{FF2B5EF4-FFF2-40B4-BE49-F238E27FC236}">
                <a16:creationId xmlns:a16="http://schemas.microsoft.com/office/drawing/2014/main" xmlns="" id="{66E44EAA-B8A9-4428-A9DF-1174DA940990}"/>
              </a:ext>
            </a:extLst>
          </p:cNvPr>
          <p:cNvSpPr>
            <a:spLocks noGrp="1"/>
          </p:cNvSpPr>
          <p:nvPr>
            <p:ph type="ftr" sz="quarter" idx="11"/>
          </p:nvPr>
        </p:nvSpPr>
        <p:spPr/>
        <p:txBody>
          <a:bodyPr>
            <a:noAutofit/>
          </a:bodyPr>
          <a:lstStyle/>
          <a:p>
            <a:endParaRPr lang="en-US"/>
          </a:p>
        </p:txBody>
      </p:sp>
      <p:sp>
        <p:nvSpPr>
          <p:cNvPr id="7" name="Slide Number Placeholder 6">
            <a:extLst>
              <a:ext uri="{FF2B5EF4-FFF2-40B4-BE49-F238E27FC236}">
                <a16:creationId xmlns:a16="http://schemas.microsoft.com/office/drawing/2014/main" xmlns=""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AB81B449-7B97-41DC-B23F-65EDCBD316A6}"/>
              </a:ext>
            </a:extLst>
          </p:cNvPr>
          <p:cNvSpPr>
            <a:spLocks noGrp="1"/>
          </p:cNvSpPr>
          <p:nvPr>
            <p:ph type="dt" sz="half" idx="10"/>
          </p:nvPr>
        </p:nvSpPr>
        <p:spPr/>
        <p:txBody>
          <a:bodyPr>
            <a:noAutofit/>
          </a:bodyPr>
          <a:lstStyle/>
          <a:p>
            <a:fld id="{FE131524-D26A-46BA-BBBD-4EB3F5C80512}" type="datetime1">
              <a:rPr lang="en-IN" smtClean="0"/>
              <a:t>27-09-2022</a:t>
            </a:fld>
            <a:endParaRPr lang="en-US"/>
          </a:p>
        </p:txBody>
      </p:sp>
      <p:sp>
        <p:nvSpPr>
          <p:cNvPr id="3" name="Footer Placeholder 2">
            <a:extLst>
              <a:ext uri="{FF2B5EF4-FFF2-40B4-BE49-F238E27FC236}">
                <a16:creationId xmlns:a16="http://schemas.microsoft.com/office/drawing/2014/main" xmlns="" id="{7C6B46D5-337B-4906-8412-4EEA3884FA7E}"/>
              </a:ext>
            </a:extLst>
          </p:cNvPr>
          <p:cNvSpPr>
            <a:spLocks noGrp="1"/>
          </p:cNvSpPr>
          <p:nvPr>
            <p:ph type="ftr" sz="quarter" idx="11"/>
          </p:nvPr>
        </p:nvSpPr>
        <p:spPr/>
        <p:txBody>
          <a:bodyPr>
            <a:noAutofit/>
          </a:bodyPr>
          <a:lstStyle/>
          <a:p>
            <a:endParaRPr lang="en-US"/>
          </a:p>
        </p:txBody>
      </p:sp>
      <p:sp>
        <p:nvSpPr>
          <p:cNvPr id="4" name="Slide Number Placeholder 3">
            <a:extLst>
              <a:ext uri="{FF2B5EF4-FFF2-40B4-BE49-F238E27FC236}">
                <a16:creationId xmlns:a16="http://schemas.microsoft.com/office/drawing/2014/main" xmlns=""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xmlns=""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xmlns=""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xmlns=""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xmlns=""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xmlns=""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BD47AB1-6EB5-4E2C-B4A7-42DC643E9FF9}"/>
              </a:ext>
            </a:extLst>
          </p:cNvPr>
          <p:cNvSpPr>
            <a:spLocks noGrp="1"/>
          </p:cNvSpPr>
          <p:nvPr>
            <p:ph type="dt" sz="half" idx="10"/>
          </p:nvPr>
        </p:nvSpPr>
        <p:spPr/>
        <p:txBody>
          <a:bodyPr>
            <a:noAutofit/>
          </a:bodyPr>
          <a:lstStyle/>
          <a:p>
            <a:fld id="{2483CEDB-999F-4DFD-93C9-330C78D9781C}" type="datetime1">
              <a:rPr lang="en-IN" smtClean="0"/>
              <a:t>27-09-2022</a:t>
            </a:fld>
            <a:endParaRPr lang="en-US"/>
          </a:p>
        </p:txBody>
      </p:sp>
      <p:sp>
        <p:nvSpPr>
          <p:cNvPr id="6" name="Footer Placeholder 5">
            <a:extLst>
              <a:ext uri="{FF2B5EF4-FFF2-40B4-BE49-F238E27FC236}">
                <a16:creationId xmlns:a16="http://schemas.microsoft.com/office/drawing/2014/main" xmlns="" id="{5BA9D15F-B6ED-46E1-9840-0B625880EE4B}"/>
              </a:ext>
            </a:extLst>
          </p:cNvPr>
          <p:cNvSpPr>
            <a:spLocks noGrp="1"/>
          </p:cNvSpPr>
          <p:nvPr>
            <p:ph type="ftr" sz="quarter" idx="11"/>
          </p:nvPr>
        </p:nvSpPr>
        <p:spPr/>
        <p:txBody>
          <a:bodyPr>
            <a:noAutofit/>
          </a:bodyPr>
          <a:lstStyle/>
          <a:p>
            <a:endParaRPr lang="en-US"/>
          </a:p>
        </p:txBody>
      </p:sp>
      <p:sp>
        <p:nvSpPr>
          <p:cNvPr id="7" name="Slide Number Placeholder 6">
            <a:extLst>
              <a:ext uri="{FF2B5EF4-FFF2-40B4-BE49-F238E27FC236}">
                <a16:creationId xmlns:a16="http://schemas.microsoft.com/office/drawing/2014/main" xmlns=""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02045E1F-BBD4-470E-8C8F-E1525E948999}" type="datetime1">
              <a:rPr lang="en-IN" smtClean="0"/>
              <a:t>27-09-2022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0BF5DB-5E5B-4F18-8FDD-28B31452F703}" type="slidenum">
              <a:rPr lang="en-IN" smtClean="0"/>
              <a:t>‹#›</a:t>
            </a:fld>
            <a:endParaRPr lang="en-IN"/>
          </a:p>
        </p:txBody>
      </p:sp>
    </p:spTree>
    <p:extLst>
      <p:ext uri="{BB962C8B-B14F-4D97-AF65-F5344CB8AC3E}">
        <p14:creationId xmlns:p14="http://schemas.microsoft.com/office/powerpoint/2010/main" val="41959084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086272E-D545-4AE0-9904-3D2F34A413F1}" type="datetime1">
              <a:rPr lang="en-IN" smtClean="0"/>
              <a:t>27-09-2022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0BF5DB-5E5B-4F18-8FDD-28B31452F703}" type="slidenum">
              <a:rPr lang="en-IN" smtClean="0"/>
              <a:t>‹#›</a:t>
            </a:fld>
            <a:endParaRPr lang="en-IN"/>
          </a:p>
        </p:txBody>
      </p:sp>
    </p:spTree>
    <p:extLst>
      <p:ext uri="{BB962C8B-B14F-4D97-AF65-F5344CB8AC3E}">
        <p14:creationId xmlns:p14="http://schemas.microsoft.com/office/powerpoint/2010/main" val="10746336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E500A5-5D57-4D37-AED8-A0DE6A8E2F45}" type="datetime1">
              <a:rPr lang="en-IN" smtClean="0"/>
              <a:t>27-09-2022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0BF5DB-5E5B-4F18-8FDD-28B31452F703}" type="slidenum">
              <a:rPr lang="en-IN" smtClean="0"/>
              <a:t>‹#›</a:t>
            </a:fld>
            <a:endParaRPr lang="en-IN"/>
          </a:p>
        </p:txBody>
      </p:sp>
    </p:spTree>
    <p:extLst>
      <p:ext uri="{BB962C8B-B14F-4D97-AF65-F5344CB8AC3E}">
        <p14:creationId xmlns:p14="http://schemas.microsoft.com/office/powerpoint/2010/main" val="3150014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xmlns=""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xmlns=""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xmlns=""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xmlns=""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xmlns="" id="{AB81B449-7B97-41DC-B23F-65EDCBD316A6}"/>
              </a:ext>
            </a:extLst>
          </p:cNvPr>
          <p:cNvSpPr>
            <a:spLocks noGrp="1"/>
          </p:cNvSpPr>
          <p:nvPr>
            <p:ph type="dt" sz="half" idx="10"/>
          </p:nvPr>
        </p:nvSpPr>
        <p:spPr/>
        <p:txBody>
          <a:bodyPr>
            <a:noAutofit/>
          </a:bodyPr>
          <a:lstStyle/>
          <a:p>
            <a:fld id="{094D6505-19D7-48A9-BE52-AD6156200710}" type="datetime1">
              <a:rPr lang="en-IN" smtClean="0"/>
              <a:t>27-09-2022</a:t>
            </a:fld>
            <a:endParaRPr lang="en-US"/>
          </a:p>
        </p:txBody>
      </p:sp>
      <p:sp>
        <p:nvSpPr>
          <p:cNvPr id="3" name="Footer Placeholder 2">
            <a:extLst>
              <a:ext uri="{FF2B5EF4-FFF2-40B4-BE49-F238E27FC236}">
                <a16:creationId xmlns:a16="http://schemas.microsoft.com/office/drawing/2014/main" xmlns="" id="{7C6B46D5-337B-4906-8412-4EEA3884FA7E}"/>
              </a:ext>
            </a:extLst>
          </p:cNvPr>
          <p:cNvSpPr>
            <a:spLocks noGrp="1"/>
          </p:cNvSpPr>
          <p:nvPr>
            <p:ph type="ftr" sz="quarter" idx="11"/>
          </p:nvPr>
        </p:nvSpPr>
        <p:spPr/>
        <p:txBody>
          <a:bodyPr>
            <a:noAutofit/>
          </a:bodyPr>
          <a:lstStyle/>
          <a:p>
            <a:endParaRPr lang="en-US"/>
          </a:p>
        </p:txBody>
      </p:sp>
      <p:sp>
        <p:nvSpPr>
          <p:cNvPr id="4" name="Slide Number Placeholder 3">
            <a:extLst>
              <a:ext uri="{FF2B5EF4-FFF2-40B4-BE49-F238E27FC236}">
                <a16:creationId xmlns:a16="http://schemas.microsoft.com/office/drawing/2014/main" xmlns=""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xmlns="" id="{92FF63B4-C261-4597-9EE0-811D250B9D21}"/>
              </a:ext>
              <a:ext uri="{C183D7F6-B498-43B3-948B-1728B52AA6E4}">
                <adec:decorative xmlns:adec="http://schemas.microsoft.com/office/drawing/2017/decorative" xmlns=""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xmlns="" id="{F92CF088-7F97-4A11-8A81-0EF641F6986F}"/>
              </a:ext>
              <a:ext uri="{C183D7F6-B498-43B3-948B-1728B52AA6E4}">
                <adec:decorative xmlns:adec="http://schemas.microsoft.com/office/drawing/2017/decorative" xmlns=""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xmlns=""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xmlns=""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40FA4B8F-468B-4D22-A9C6-7686AC950708}" type="datetime1">
              <a:rPr lang="en-IN" smtClean="0"/>
              <a:t>27-09-2022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40BF5DB-5E5B-4F18-8FDD-28B31452F703}" type="slidenum">
              <a:rPr lang="en-IN" smtClean="0"/>
              <a:t>‹#›</a:t>
            </a:fld>
            <a:endParaRPr lang="en-IN"/>
          </a:p>
        </p:txBody>
      </p:sp>
    </p:spTree>
    <p:extLst>
      <p:ext uri="{BB962C8B-B14F-4D97-AF65-F5344CB8AC3E}">
        <p14:creationId xmlns:p14="http://schemas.microsoft.com/office/powerpoint/2010/main" val="29091981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60FBF76B-6058-4D51-9B35-C995DFE3B29A}" type="datetime1">
              <a:rPr lang="en-IN" smtClean="0"/>
              <a:t>27-09-2022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40BF5DB-5E5B-4F18-8FDD-28B31452F703}" type="slidenum">
              <a:rPr lang="en-IN" smtClean="0"/>
              <a:t>‹#›</a:t>
            </a:fld>
            <a:endParaRPr lang="en-IN"/>
          </a:p>
        </p:txBody>
      </p:sp>
    </p:spTree>
    <p:extLst>
      <p:ext uri="{BB962C8B-B14F-4D97-AF65-F5344CB8AC3E}">
        <p14:creationId xmlns:p14="http://schemas.microsoft.com/office/powerpoint/2010/main" val="14411221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8A61D0EC-21A2-4CB9-8AF7-6F4BF3091F7F}" type="datetime1">
              <a:rPr lang="en-IN" smtClean="0"/>
              <a:t>27-09-2022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40BF5DB-5E5B-4F18-8FDD-28B31452F703}" type="slidenum">
              <a:rPr lang="en-IN" smtClean="0"/>
              <a:t>‹#›</a:t>
            </a:fld>
            <a:endParaRPr lang="en-IN"/>
          </a:p>
        </p:txBody>
      </p:sp>
    </p:spTree>
    <p:extLst>
      <p:ext uri="{BB962C8B-B14F-4D97-AF65-F5344CB8AC3E}">
        <p14:creationId xmlns:p14="http://schemas.microsoft.com/office/powerpoint/2010/main" val="1816310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7C9DF8-A983-4DBE-8FA9-303FB8A8B5B7}" type="datetime1">
              <a:rPr lang="en-IN" smtClean="0"/>
              <a:t>27-09-2022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40BF5DB-5E5B-4F18-8FDD-28B31452F703}" type="slidenum">
              <a:rPr lang="en-IN" smtClean="0"/>
              <a:t>‹#›</a:t>
            </a:fld>
            <a:endParaRPr lang="en-IN"/>
          </a:p>
        </p:txBody>
      </p:sp>
    </p:spTree>
    <p:extLst>
      <p:ext uri="{BB962C8B-B14F-4D97-AF65-F5344CB8AC3E}">
        <p14:creationId xmlns:p14="http://schemas.microsoft.com/office/powerpoint/2010/main" val="30669693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CE6E549-6124-4254-ACD6-79E581719C80}" type="datetime1">
              <a:rPr lang="en-IN" smtClean="0"/>
              <a:t>27-09-2022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40BF5DB-5E5B-4F18-8FDD-28B31452F703}" type="slidenum">
              <a:rPr lang="en-IN" smtClean="0"/>
              <a:t>‹#›</a:t>
            </a:fld>
            <a:endParaRPr lang="en-IN"/>
          </a:p>
        </p:txBody>
      </p:sp>
    </p:spTree>
    <p:extLst>
      <p:ext uri="{BB962C8B-B14F-4D97-AF65-F5344CB8AC3E}">
        <p14:creationId xmlns:p14="http://schemas.microsoft.com/office/powerpoint/2010/main" val="6889008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31698BF-6778-48B9-9C70-55EBE0CABF4E}" type="datetime1">
              <a:rPr lang="en-IN" smtClean="0"/>
              <a:t>27-09-2022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40BF5DB-5E5B-4F18-8FDD-28B31452F703}" type="slidenum">
              <a:rPr lang="en-IN" smtClean="0"/>
              <a:t>‹#›</a:t>
            </a:fld>
            <a:endParaRPr lang="en-IN"/>
          </a:p>
        </p:txBody>
      </p:sp>
    </p:spTree>
    <p:extLst>
      <p:ext uri="{BB962C8B-B14F-4D97-AF65-F5344CB8AC3E}">
        <p14:creationId xmlns:p14="http://schemas.microsoft.com/office/powerpoint/2010/main" val="25980954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77D91CE-A72C-4F67-8601-BEF514AB2F2B}" type="datetime1">
              <a:rPr lang="en-IN" smtClean="0"/>
              <a:t>27-09-2022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0BF5DB-5E5B-4F18-8FDD-28B31452F703}" type="slidenum">
              <a:rPr lang="en-IN" smtClean="0"/>
              <a:t>‹#›</a:t>
            </a:fld>
            <a:endParaRPr lang="en-IN"/>
          </a:p>
        </p:txBody>
      </p:sp>
    </p:spTree>
    <p:extLst>
      <p:ext uri="{BB962C8B-B14F-4D97-AF65-F5344CB8AC3E}">
        <p14:creationId xmlns:p14="http://schemas.microsoft.com/office/powerpoint/2010/main" val="35462980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B022197-9A75-4090-89F8-2D4C61827733}" type="datetime1">
              <a:rPr lang="en-IN" smtClean="0"/>
              <a:t>27-09-2022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0BF5DB-5E5B-4F18-8FDD-28B31452F703}" type="slidenum">
              <a:rPr lang="en-IN" smtClean="0"/>
              <a:t>‹#›</a:t>
            </a:fld>
            <a:endParaRPr lang="en-IN"/>
          </a:p>
        </p:txBody>
      </p:sp>
    </p:spTree>
    <p:extLst>
      <p:ext uri="{BB962C8B-B14F-4D97-AF65-F5344CB8AC3E}">
        <p14:creationId xmlns:p14="http://schemas.microsoft.com/office/powerpoint/2010/main" val="2115164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xmlns=""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xmlns=""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xmlns=""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xmlns=""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xmlns=""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xmlns="" id="{AB81B449-7B97-41DC-B23F-65EDCBD316A6}"/>
              </a:ext>
            </a:extLst>
          </p:cNvPr>
          <p:cNvSpPr>
            <a:spLocks noGrp="1"/>
          </p:cNvSpPr>
          <p:nvPr>
            <p:ph type="dt" sz="half" idx="10"/>
          </p:nvPr>
        </p:nvSpPr>
        <p:spPr/>
        <p:txBody>
          <a:bodyPr>
            <a:noAutofit/>
          </a:bodyPr>
          <a:lstStyle/>
          <a:p>
            <a:fld id="{FA793636-CF2C-43CF-B676-AAF91ECD86C2}" type="datetime1">
              <a:rPr lang="en-IN" smtClean="0"/>
              <a:t>27-09-2022</a:t>
            </a:fld>
            <a:endParaRPr lang="en-US"/>
          </a:p>
        </p:txBody>
      </p:sp>
      <p:sp>
        <p:nvSpPr>
          <p:cNvPr id="3" name="Footer Placeholder 2">
            <a:extLst>
              <a:ext uri="{FF2B5EF4-FFF2-40B4-BE49-F238E27FC236}">
                <a16:creationId xmlns:a16="http://schemas.microsoft.com/office/drawing/2014/main" xmlns="" id="{7C6B46D5-337B-4906-8412-4EEA3884FA7E}"/>
              </a:ext>
            </a:extLst>
          </p:cNvPr>
          <p:cNvSpPr>
            <a:spLocks noGrp="1"/>
          </p:cNvSpPr>
          <p:nvPr>
            <p:ph type="ftr" sz="quarter" idx="11"/>
          </p:nvPr>
        </p:nvSpPr>
        <p:spPr/>
        <p:txBody>
          <a:bodyPr>
            <a:noAutofit/>
          </a:bodyPr>
          <a:lstStyle/>
          <a:p>
            <a:endParaRPr lang="en-US"/>
          </a:p>
        </p:txBody>
      </p:sp>
      <p:sp>
        <p:nvSpPr>
          <p:cNvPr id="4" name="Slide Number Placeholder 3">
            <a:extLst>
              <a:ext uri="{FF2B5EF4-FFF2-40B4-BE49-F238E27FC236}">
                <a16:creationId xmlns:a16="http://schemas.microsoft.com/office/drawing/2014/main" xmlns=""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xmlns=""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xmlns=""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xmlns="" id="{56403DDF-462A-45CE-931B-010AB4F73C3F}"/>
              </a:ext>
            </a:extLst>
          </p:cNvPr>
          <p:cNvSpPr>
            <a:spLocks noGrp="1"/>
          </p:cNvSpPr>
          <p:nvPr>
            <p:ph type="dt" sz="half" idx="10"/>
          </p:nvPr>
        </p:nvSpPr>
        <p:spPr/>
        <p:txBody>
          <a:bodyPr/>
          <a:lstStyle/>
          <a:p>
            <a:fld id="{34EA776A-D5DC-43AC-A2BF-33F9F7B66015}" type="datetime1">
              <a:rPr lang="en-IN" smtClean="0"/>
              <a:t>27-09-2022</a:t>
            </a:fld>
            <a:endParaRPr lang="en-US"/>
          </a:p>
        </p:txBody>
      </p:sp>
      <p:sp>
        <p:nvSpPr>
          <p:cNvPr id="5" name="Footer Placeholder 4">
            <a:extLst>
              <a:ext uri="{FF2B5EF4-FFF2-40B4-BE49-F238E27FC236}">
                <a16:creationId xmlns:a16="http://schemas.microsoft.com/office/drawing/2014/main" xmlns="" id="{39E10702-2ACF-4768-9E91-8CB87B8959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xmlns="" id="{80517979-166D-4AAA-ABBC-0C3E5C2ECF37}"/>
              </a:ext>
              <a:ext uri="{C183D7F6-B498-43B3-948B-1728B52AA6E4}">
                <adec:decorative xmlns:adec="http://schemas.microsoft.com/office/drawing/2017/decorative" xmlns=""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xmlns=""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xmlns=""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xmlns=""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xmlns=""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xmlns=""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xmlns=""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xmlns=""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xmlns=""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xmlns=""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xmlns=""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xmlns=""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xmlns=""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xmlns="" id="{4D4EE704-5DCA-484E-85E0-0E3A7B1C5046}"/>
              </a:ext>
            </a:extLst>
          </p:cNvPr>
          <p:cNvSpPr>
            <a:spLocks noGrp="1"/>
          </p:cNvSpPr>
          <p:nvPr>
            <p:ph type="dt" sz="half" idx="10"/>
          </p:nvPr>
        </p:nvSpPr>
        <p:spPr/>
        <p:txBody>
          <a:bodyPr>
            <a:noAutofit/>
          </a:bodyPr>
          <a:lstStyle/>
          <a:p>
            <a:fld id="{77BE8B39-A60E-4E62-9B95-C747CA54C423}" type="datetime1">
              <a:rPr lang="en-IN" smtClean="0"/>
              <a:t>27-09-2022</a:t>
            </a:fld>
            <a:endParaRPr lang="en-US"/>
          </a:p>
        </p:txBody>
      </p:sp>
      <p:sp>
        <p:nvSpPr>
          <p:cNvPr id="5" name="Footer Placeholder 4">
            <a:extLst>
              <a:ext uri="{FF2B5EF4-FFF2-40B4-BE49-F238E27FC236}">
                <a16:creationId xmlns:a16="http://schemas.microsoft.com/office/drawing/2014/main" xmlns="" id="{4CA69B66-1C18-44A2-93F7-97DED26F24AB}"/>
              </a:ext>
            </a:extLst>
          </p:cNvPr>
          <p:cNvSpPr>
            <a:spLocks noGrp="1"/>
          </p:cNvSpPr>
          <p:nvPr>
            <p:ph type="ftr" sz="quarter" idx="11"/>
          </p:nvPr>
        </p:nvSpPr>
        <p:spPr/>
        <p:txBody>
          <a:bodyPr>
            <a:noAutofit/>
          </a:bodyPr>
          <a:lstStyle/>
          <a:p>
            <a:endParaRPr lang="en-US"/>
          </a:p>
        </p:txBody>
      </p:sp>
      <p:sp>
        <p:nvSpPr>
          <p:cNvPr id="6" name="Slide Number Placeholder 5">
            <a:extLst>
              <a:ext uri="{FF2B5EF4-FFF2-40B4-BE49-F238E27FC236}">
                <a16:creationId xmlns:a16="http://schemas.microsoft.com/office/drawing/2014/main" xmlns=""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xmlns="" id="{B17C5C60-EC4D-410B-9997-0B73289605FD}"/>
              </a:ext>
              <a:ext uri="{C183D7F6-B498-43B3-948B-1728B52AA6E4}">
                <adec:decorative xmlns:adec="http://schemas.microsoft.com/office/drawing/2017/decorative" xmlns=""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xmlns=""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xmlns=""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xmlns=""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xmlns="" id="{80A2FA6F-99B7-4984-A80C-570644889F02}"/>
              </a:ext>
              <a:ext uri="{C183D7F6-B498-43B3-948B-1728B52AA6E4}">
                <adec:decorative xmlns:adec="http://schemas.microsoft.com/office/drawing/2017/decorative" xmlns=""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xmlns=""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xmlns=""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xmlns="" id="{AB81B449-7B97-41DC-B23F-65EDCBD316A6}"/>
              </a:ext>
            </a:extLst>
          </p:cNvPr>
          <p:cNvSpPr>
            <a:spLocks noGrp="1"/>
          </p:cNvSpPr>
          <p:nvPr>
            <p:ph type="dt" sz="half" idx="10"/>
          </p:nvPr>
        </p:nvSpPr>
        <p:spPr/>
        <p:txBody>
          <a:bodyPr>
            <a:noAutofit/>
          </a:bodyPr>
          <a:lstStyle/>
          <a:p>
            <a:fld id="{EE58F715-1EB2-4191-9942-76F4D5E8C129}" type="datetime1">
              <a:rPr lang="en-IN" smtClean="0"/>
              <a:t>27-09-2022</a:t>
            </a:fld>
            <a:endParaRPr lang="en-US"/>
          </a:p>
        </p:txBody>
      </p:sp>
      <p:sp>
        <p:nvSpPr>
          <p:cNvPr id="3" name="Footer Placeholder 2">
            <a:extLst>
              <a:ext uri="{FF2B5EF4-FFF2-40B4-BE49-F238E27FC236}">
                <a16:creationId xmlns:a16="http://schemas.microsoft.com/office/drawing/2014/main" xmlns="" id="{7C6B46D5-337B-4906-8412-4EEA3884FA7E}"/>
              </a:ext>
            </a:extLst>
          </p:cNvPr>
          <p:cNvSpPr>
            <a:spLocks noGrp="1"/>
          </p:cNvSpPr>
          <p:nvPr>
            <p:ph type="ftr" sz="quarter" idx="11"/>
          </p:nvPr>
        </p:nvSpPr>
        <p:spPr/>
        <p:txBody>
          <a:bodyPr>
            <a:noAutofit/>
          </a:bodyPr>
          <a:lstStyle/>
          <a:p>
            <a:endParaRPr lang="en-US"/>
          </a:p>
        </p:txBody>
      </p:sp>
      <p:sp>
        <p:nvSpPr>
          <p:cNvPr id="4" name="Slide Number Placeholder 3">
            <a:extLst>
              <a:ext uri="{FF2B5EF4-FFF2-40B4-BE49-F238E27FC236}">
                <a16:creationId xmlns:a16="http://schemas.microsoft.com/office/drawing/2014/main" xmlns=""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xmlns="" id="{E38C6F9E-A74F-4F54-9409-B6B93DF8CE78}"/>
              </a:ext>
              <a:ext uri="{C183D7F6-B498-43B3-948B-1728B52AA6E4}">
                <adec:decorative xmlns:adec="http://schemas.microsoft.com/office/drawing/2017/decorative" xmlns=""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xmlns="" id="{6F0F71C5-78A4-4793-9BD4-3DF0EE3E3EB7}"/>
              </a:ext>
              <a:ext uri="{C183D7F6-B498-43B3-948B-1728B52AA6E4}">
                <adec:decorative xmlns:adec="http://schemas.microsoft.com/office/drawing/2017/decorative" xmlns=""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xmlns=""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xmlns="" id="{E6093F87-C1F6-4FAB-B891-6F7D7FC20751}"/>
              </a:ext>
              <a:ext uri="{C183D7F6-B498-43B3-948B-1728B52AA6E4}">
                <adec:decorative xmlns:adec="http://schemas.microsoft.com/office/drawing/2017/decorative" xmlns=""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xmlns=""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xmlns=""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xmlns=""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xmlns=""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xmlns=""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xmlns=""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xmlns=""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xmlns=""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xmlns=""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xmlns=""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xmlns=""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xmlns=""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xmlns=""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xmlns=""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xmlns=""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xmlns=""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xmlns="" id="{D8661572-1A59-4E3B-BA65-3329E9468C69}"/>
              </a:ext>
            </a:extLst>
          </p:cNvPr>
          <p:cNvSpPr>
            <a:spLocks noGrp="1"/>
          </p:cNvSpPr>
          <p:nvPr>
            <p:ph type="dt" sz="half" idx="10"/>
          </p:nvPr>
        </p:nvSpPr>
        <p:spPr/>
        <p:txBody>
          <a:bodyPr>
            <a:noAutofit/>
          </a:bodyPr>
          <a:lstStyle/>
          <a:p>
            <a:fld id="{4E57BE19-4F39-4596-AB09-9B8418C3F91B}" type="datetime1">
              <a:rPr lang="en-IN" smtClean="0"/>
              <a:t>27-09-2022</a:t>
            </a:fld>
            <a:endParaRPr lang="en-US" dirty="0"/>
          </a:p>
        </p:txBody>
      </p:sp>
      <p:sp>
        <p:nvSpPr>
          <p:cNvPr id="5" name="Footer Placeholder 4">
            <a:extLst>
              <a:ext uri="{FF2B5EF4-FFF2-40B4-BE49-F238E27FC236}">
                <a16:creationId xmlns:a16="http://schemas.microsoft.com/office/drawing/2014/main" xmlns="" id="{AFEF84F1-99FE-4F0B-9E76-F581C2C1B6D9}"/>
              </a:ext>
            </a:extLst>
          </p:cNvPr>
          <p:cNvSpPr>
            <a:spLocks noGrp="1"/>
          </p:cNvSpPr>
          <p:nvPr>
            <p:ph type="ftr" sz="quarter" idx="11"/>
          </p:nvPr>
        </p:nvSpPr>
        <p:spPr/>
        <p:txBody>
          <a:bodyPr>
            <a:noAutofit/>
          </a:bodyPr>
          <a:lstStyle/>
          <a:p>
            <a:endParaRPr lang="en-US"/>
          </a:p>
        </p:txBody>
      </p:sp>
      <p:sp>
        <p:nvSpPr>
          <p:cNvPr id="6" name="Slide Number Placeholder 5">
            <a:extLst>
              <a:ext uri="{FF2B5EF4-FFF2-40B4-BE49-F238E27FC236}">
                <a16:creationId xmlns:a16="http://schemas.microsoft.com/office/drawing/2014/main" xmlns=""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xmlns=""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xmlns=""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xmlns=""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xmlns=""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xmlns=""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xmlns=""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DDCDCD5B-3F26-4AFA-8BD4-E5D8DD2AF494}"/>
              </a:ext>
            </a:extLst>
          </p:cNvPr>
          <p:cNvSpPr>
            <a:spLocks noGrp="1"/>
          </p:cNvSpPr>
          <p:nvPr>
            <p:ph type="dt" sz="half" idx="10"/>
          </p:nvPr>
        </p:nvSpPr>
        <p:spPr/>
        <p:txBody>
          <a:bodyPr>
            <a:noAutofit/>
          </a:bodyPr>
          <a:lstStyle/>
          <a:p>
            <a:fld id="{73608756-D0AC-4C91-A5F4-81248507B300}" type="datetime1">
              <a:rPr lang="en-IN" smtClean="0"/>
              <a:t>27-09-2022</a:t>
            </a:fld>
            <a:endParaRPr lang="en-US"/>
          </a:p>
        </p:txBody>
      </p:sp>
      <p:sp>
        <p:nvSpPr>
          <p:cNvPr id="8" name="Footer Placeholder 7">
            <a:extLst>
              <a:ext uri="{FF2B5EF4-FFF2-40B4-BE49-F238E27FC236}">
                <a16:creationId xmlns:a16="http://schemas.microsoft.com/office/drawing/2014/main" xmlns="" id="{3D10D1EE-83A0-4FB5-9B25-8A73DE891A87}"/>
              </a:ext>
            </a:extLst>
          </p:cNvPr>
          <p:cNvSpPr>
            <a:spLocks noGrp="1"/>
          </p:cNvSpPr>
          <p:nvPr>
            <p:ph type="ftr" sz="quarter" idx="11"/>
          </p:nvPr>
        </p:nvSpPr>
        <p:spPr/>
        <p:txBody>
          <a:bodyPr>
            <a:noAutofit/>
          </a:bodyPr>
          <a:lstStyle/>
          <a:p>
            <a:endParaRPr lang="en-US"/>
          </a:p>
        </p:txBody>
      </p:sp>
      <p:sp>
        <p:nvSpPr>
          <p:cNvPr id="9" name="Slide Number Placeholder 8">
            <a:extLst>
              <a:ext uri="{FF2B5EF4-FFF2-40B4-BE49-F238E27FC236}">
                <a16:creationId xmlns:a16="http://schemas.microsoft.com/office/drawing/2014/main" xmlns=""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xmlns=""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xmlns=""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fld id="{3254009E-A6C8-4E11-8000-5C48BA6AD9C1}" type="datetime1">
              <a:rPr lang="en-IN" smtClean="0"/>
              <a:t>27-09-2022</a:t>
            </a:fld>
            <a:endParaRPr lang="en-US" dirty="0"/>
          </a:p>
        </p:txBody>
      </p:sp>
      <p:sp>
        <p:nvSpPr>
          <p:cNvPr id="5" name="Footer Placeholder 4">
            <a:extLst>
              <a:ext uri="{FF2B5EF4-FFF2-40B4-BE49-F238E27FC236}">
                <a16:creationId xmlns:a16="http://schemas.microsoft.com/office/drawing/2014/main" xmlns=""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endParaRPr lang="en-US" dirty="0"/>
          </a:p>
        </p:txBody>
      </p:sp>
      <p:sp>
        <p:nvSpPr>
          <p:cNvPr id="6" name="Slide Number Placeholder 5">
            <a:extLst>
              <a:ext uri="{FF2B5EF4-FFF2-40B4-BE49-F238E27FC236}">
                <a16:creationId xmlns:a16="http://schemas.microsoft.com/office/drawing/2014/main" xmlns=""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ftr="0" dt="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F6AF57-6956-4ADA-9D11-D9236A63841E}" type="datetime1">
              <a:rPr lang="en-IN" smtClean="0"/>
              <a:t>27-09-2022</a:t>
            </a:fld>
            <a:endParaRPr lang="en-IN"/>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0BF5DB-5E5B-4F18-8FDD-28B31452F703}" type="slidenum">
              <a:rPr lang="en-IN" smtClean="0"/>
              <a:t>‹#›</a:t>
            </a:fld>
            <a:endParaRPr lang="en-IN"/>
          </a:p>
        </p:txBody>
      </p:sp>
    </p:spTree>
    <p:extLst>
      <p:ext uri="{BB962C8B-B14F-4D97-AF65-F5344CB8AC3E}">
        <p14:creationId xmlns:p14="http://schemas.microsoft.com/office/powerpoint/2010/main" val="20115541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7.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alpha val="82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6E938C-9D94-4B05-979A-D39FFC457291}"/>
              </a:ext>
            </a:extLst>
          </p:cNvPr>
          <p:cNvSpPr>
            <a:spLocks noGrp="1"/>
          </p:cNvSpPr>
          <p:nvPr>
            <p:ph type="ctrTitle"/>
          </p:nvPr>
        </p:nvSpPr>
        <p:spPr>
          <a:xfrm>
            <a:off x="7801330" y="588960"/>
            <a:ext cx="3565524" cy="2078482"/>
          </a:xfrm>
        </p:spPr>
        <p:txBody>
          <a:bodyPr vert="horz" wrap="square" lIns="0" tIns="0" rIns="0" bIns="0" rtlCol="0" anchor="b" anchorCtr="0">
            <a:normAutofit/>
          </a:bodyPr>
          <a:lstStyle/>
          <a:p>
            <a:pPr algn="ctr"/>
            <a:r>
              <a:rPr lang="en-US" b="1" kern="1200" dirty="0">
                <a:solidFill>
                  <a:schemeClr val="tx1"/>
                </a:solidFill>
                <a:latin typeface="Times New Roman" panose="02020603050405020304" pitchFamily="18" charset="0"/>
                <a:cs typeface="Times New Roman" panose="02020603050405020304" pitchFamily="18" charset="0"/>
              </a:rPr>
              <a:t>INDIA’S COVID-19 TRACKER</a:t>
            </a:r>
          </a:p>
        </p:txBody>
      </p:sp>
      <p:pic>
        <p:nvPicPr>
          <p:cNvPr id="57" name="Picture Placeholder 56" descr="A picture containing colorful&#10;&#10;Description automatically generated">
            <a:extLst>
              <a:ext uri="{FF2B5EF4-FFF2-40B4-BE49-F238E27FC236}">
                <a16:creationId xmlns:a16="http://schemas.microsoft.com/office/drawing/2014/main" xmlns="" id="{22DB1ED0-1C91-4C09-B9DF-7BB51C07F51C}"/>
              </a:ext>
            </a:extLst>
          </p:cNvPr>
          <p:cNvPicPr>
            <a:picLocks noGrp="1" noChangeAspect="1"/>
          </p:cNvPicPr>
          <p:nvPr>
            <p:ph type="pic" sz="quarter" idx="13"/>
          </p:nvPr>
        </p:nvPicPr>
        <p:blipFill rotWithShape="1">
          <a:blip r:embed="rId3"/>
          <a:srcRect l="12391" r="8218"/>
          <a:stretch/>
        </p:blipFill>
        <p:spPr>
          <a:xfrm>
            <a:off x="0" y="10"/>
            <a:ext cx="7235687" cy="6857990"/>
          </a:xfrm>
          <a:custGeom>
            <a:avLst/>
            <a:gdLst/>
            <a:ahLst/>
            <a:cxnLst/>
            <a:rect l="l" t="t" r="r" b="b"/>
            <a:pathLst>
              <a:path w="7641102" h="6858000">
                <a:moveTo>
                  <a:pt x="0" y="0"/>
                </a:moveTo>
                <a:lnTo>
                  <a:pt x="7641102" y="0"/>
                </a:lnTo>
                <a:lnTo>
                  <a:pt x="7641102" y="6858000"/>
                </a:lnTo>
                <a:lnTo>
                  <a:pt x="0" y="6858000"/>
                </a:lnTo>
                <a:close/>
              </a:path>
            </a:pathLst>
          </a:custGeom>
        </p:spPr>
      </p:pic>
      <p:sp>
        <p:nvSpPr>
          <p:cNvPr id="81" name="TextBox 80">
            <a:extLst>
              <a:ext uri="{FF2B5EF4-FFF2-40B4-BE49-F238E27FC236}">
                <a16:creationId xmlns:a16="http://schemas.microsoft.com/office/drawing/2014/main" xmlns="" id="{DE0C8ED0-AB20-4A6E-A7D0-C5770B915F46}"/>
              </a:ext>
            </a:extLst>
          </p:cNvPr>
          <p:cNvSpPr txBox="1"/>
          <p:nvPr/>
        </p:nvSpPr>
        <p:spPr>
          <a:xfrm>
            <a:off x="8232049" y="4193431"/>
            <a:ext cx="2922449" cy="2062103"/>
          </a:xfrm>
          <a:prstGeom prst="rect">
            <a:avLst/>
          </a:prstGeom>
          <a:noFill/>
        </p:spPr>
        <p:txBody>
          <a:bodyPr wrap="square" rtlCol="0">
            <a:spAutoFit/>
          </a:bodyPr>
          <a:lstStyle/>
          <a:p>
            <a:pPr algn="ctr"/>
            <a:r>
              <a:rPr lang="en-US" sz="2000" u="sng" dirty="0">
                <a:solidFill>
                  <a:srgbClr val="FFFF00"/>
                </a:solidFill>
              </a:rPr>
              <a:t>Presented by</a:t>
            </a:r>
            <a:r>
              <a:rPr lang="en-US" sz="2000" dirty="0">
                <a:solidFill>
                  <a:srgbClr val="FFFF00"/>
                </a:solidFill>
              </a:rPr>
              <a:t>:</a:t>
            </a:r>
          </a:p>
          <a:p>
            <a:pPr algn="ctr"/>
            <a:r>
              <a:rPr lang="en-US" sz="2400" b="1" dirty="0"/>
              <a:t>Swathi B Nair</a:t>
            </a:r>
          </a:p>
          <a:p>
            <a:pPr algn="ctr"/>
            <a:r>
              <a:rPr lang="en-US" sz="2000" u="sng" dirty="0">
                <a:solidFill>
                  <a:srgbClr val="FFFF00"/>
                </a:solidFill>
              </a:rPr>
              <a:t>Batch Code</a:t>
            </a:r>
            <a:r>
              <a:rPr lang="en-US" sz="2000" dirty="0">
                <a:solidFill>
                  <a:srgbClr val="FFFF00"/>
                </a:solidFill>
              </a:rPr>
              <a:t>:</a:t>
            </a:r>
          </a:p>
          <a:p>
            <a:pPr algn="ctr"/>
            <a:r>
              <a:rPr lang="en-US" sz="2400" b="1" dirty="0"/>
              <a:t>2022-7265</a:t>
            </a:r>
          </a:p>
          <a:p>
            <a:pPr algn="ctr"/>
            <a:r>
              <a:rPr lang="en-US" sz="2000" u="sng" dirty="0">
                <a:solidFill>
                  <a:srgbClr val="FFFF00"/>
                </a:solidFill>
              </a:rPr>
              <a:t>Enrollment no:</a:t>
            </a:r>
          </a:p>
          <a:p>
            <a:pPr algn="ctr"/>
            <a:r>
              <a:rPr lang="en-US" sz="2000" b="1" dirty="0"/>
              <a:t>EBEON0422589627</a:t>
            </a:r>
          </a:p>
        </p:txBody>
      </p:sp>
    </p:spTree>
    <p:extLst>
      <p:ext uri="{BB962C8B-B14F-4D97-AF65-F5344CB8AC3E}">
        <p14:creationId xmlns:p14="http://schemas.microsoft.com/office/powerpoint/2010/main" val="7528142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xmlns="" id="{3BDBC526-6DCD-4FF6-8395-D8C22E46E52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613998" y="5334748"/>
            <a:ext cx="678135" cy="990000"/>
            <a:chOff x="10490969" y="1448827"/>
            <a:chExt cx="678135" cy="990000"/>
          </a:xfrm>
        </p:grpSpPr>
        <p:sp>
          <p:nvSpPr>
            <p:cNvPr id="21" name="Freeform: Shape 20">
              <a:extLst>
                <a:ext uri="{FF2B5EF4-FFF2-40B4-BE49-F238E27FC236}">
                  <a16:creationId xmlns:a16="http://schemas.microsoft.com/office/drawing/2014/main" xmlns="" id="{02ECB475-568C-47AC-B16D-2E202DEB2DE0}"/>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xmlns="" id="{080D8764-525A-441E-B58F-068E82F0971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xmlns="" id="{11196109-6F2B-4738-B2FC-2CCC753AABD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Shape 23">
              <a:extLst>
                <a:ext uri="{FF2B5EF4-FFF2-40B4-BE49-F238E27FC236}">
                  <a16:creationId xmlns:a16="http://schemas.microsoft.com/office/drawing/2014/main" xmlns="" id="{F7E468C2-69B8-470B-85E3-801A3CB1D7E2}"/>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6" name="Rectangle 25">
            <a:extLst>
              <a:ext uri="{FF2B5EF4-FFF2-40B4-BE49-F238E27FC236}">
                <a16:creationId xmlns:a16="http://schemas.microsoft.com/office/drawing/2014/main" xmlns="" id="{A5931BE0-4B93-4D6C-878E-ACC59D6B45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xmlns="" id="{E1E7D98D-6710-41D2-B258-E1A1059D29F8}"/>
              </a:ext>
            </a:extLst>
          </p:cNvPr>
          <p:cNvSpPr>
            <a:spLocks noGrp="1"/>
          </p:cNvSpPr>
          <p:nvPr>
            <p:ph type="sldNum" sz="quarter" idx="12"/>
          </p:nvPr>
        </p:nvSpPr>
        <p:spPr>
          <a:xfrm>
            <a:off x="10094637" y="6430037"/>
            <a:ext cx="1692274" cy="350788"/>
          </a:xfrm>
        </p:spPr>
        <p:txBody>
          <a:bodyPr vert="horz" wrap="square" lIns="0" tIns="0" rIns="0" bIns="0" rtlCol="0" anchor="ctr">
            <a:normAutofit/>
          </a:bodyPr>
          <a:lstStyle/>
          <a:p>
            <a:pPr>
              <a:spcAft>
                <a:spcPts val="600"/>
              </a:spcAft>
            </a:pPr>
            <a:fld id="{DBA1B0FB-D917-4C8C-928F-313BD683BF39}" type="slidenum">
              <a:rPr lang="en-US" sz="1600" b="1" smtClean="0">
                <a:solidFill>
                  <a:schemeClr val="tx1">
                    <a:alpha val="80000"/>
                  </a:schemeClr>
                </a:solidFill>
              </a:rPr>
              <a:pPr>
                <a:spcAft>
                  <a:spcPts val="600"/>
                </a:spcAft>
              </a:pPr>
              <a:t>10</a:t>
            </a:fld>
            <a:endParaRPr lang="en-US" sz="1600" b="1" dirty="0">
              <a:solidFill>
                <a:schemeClr val="tx1">
                  <a:alpha val="80000"/>
                </a:schemeClr>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7200"/>
            <a:ext cx="12192000" cy="5383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94795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xmlns="" id="{3BDBC526-6DCD-4FF6-8395-D8C22E46E52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613998" y="5334748"/>
            <a:ext cx="678135" cy="990000"/>
            <a:chOff x="10490969" y="1448827"/>
            <a:chExt cx="678135" cy="990000"/>
          </a:xfrm>
        </p:grpSpPr>
        <p:sp>
          <p:nvSpPr>
            <p:cNvPr id="21" name="Freeform: Shape 20">
              <a:extLst>
                <a:ext uri="{FF2B5EF4-FFF2-40B4-BE49-F238E27FC236}">
                  <a16:creationId xmlns:a16="http://schemas.microsoft.com/office/drawing/2014/main" xmlns="" id="{02ECB475-568C-47AC-B16D-2E202DEB2DE0}"/>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xmlns="" id="{080D8764-525A-441E-B58F-068E82F0971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xmlns="" id="{11196109-6F2B-4738-B2FC-2CCC753AABD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Shape 23">
              <a:extLst>
                <a:ext uri="{FF2B5EF4-FFF2-40B4-BE49-F238E27FC236}">
                  <a16:creationId xmlns:a16="http://schemas.microsoft.com/office/drawing/2014/main" xmlns="" id="{F7E468C2-69B8-470B-85E3-801A3CB1D7E2}"/>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6" name="Rectangle 25">
            <a:extLst>
              <a:ext uri="{FF2B5EF4-FFF2-40B4-BE49-F238E27FC236}">
                <a16:creationId xmlns:a16="http://schemas.microsoft.com/office/drawing/2014/main" xmlns="" id="{A5931BE0-4B93-4D6C-878E-ACC59D6B45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xmlns="" id="{E1E7D98D-6710-41D2-B258-E1A1059D29F8}"/>
              </a:ext>
            </a:extLst>
          </p:cNvPr>
          <p:cNvSpPr>
            <a:spLocks noGrp="1"/>
          </p:cNvSpPr>
          <p:nvPr>
            <p:ph type="sldNum" sz="quarter" idx="12"/>
          </p:nvPr>
        </p:nvSpPr>
        <p:spPr>
          <a:xfrm>
            <a:off x="10094637" y="6430037"/>
            <a:ext cx="1692274" cy="350788"/>
          </a:xfrm>
        </p:spPr>
        <p:txBody>
          <a:bodyPr vert="horz" wrap="square" lIns="0" tIns="0" rIns="0" bIns="0" rtlCol="0" anchor="ctr">
            <a:normAutofit/>
          </a:bodyPr>
          <a:lstStyle/>
          <a:p>
            <a:pPr>
              <a:spcAft>
                <a:spcPts val="600"/>
              </a:spcAft>
            </a:pPr>
            <a:fld id="{DBA1B0FB-D917-4C8C-928F-313BD683BF39}" type="slidenum">
              <a:rPr lang="en-US" sz="1600" b="1" smtClean="0">
                <a:solidFill>
                  <a:schemeClr val="tx1">
                    <a:alpha val="80000"/>
                  </a:schemeClr>
                </a:solidFill>
              </a:rPr>
              <a:pPr>
                <a:spcAft>
                  <a:spcPts val="600"/>
                </a:spcAft>
              </a:pPr>
              <a:t>11</a:t>
            </a:fld>
            <a:endParaRPr lang="en-US" sz="1600" b="1" dirty="0">
              <a:solidFill>
                <a:schemeClr val="tx1">
                  <a:alpha val="80000"/>
                </a:schemeClr>
              </a:solidFill>
            </a:endParaRPr>
          </a:p>
        </p:txBody>
      </p:sp>
      <p:pic>
        <p:nvPicPr>
          <p:cNvPr id="102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4421" y="429881"/>
            <a:ext cx="1704975"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583" y="1266614"/>
            <a:ext cx="3676650" cy="60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069" y="2096020"/>
            <a:ext cx="3676649"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9473" y="2646528"/>
            <a:ext cx="2661314" cy="4081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ight Arrow 15"/>
          <p:cNvSpPr/>
          <p:nvPr/>
        </p:nvSpPr>
        <p:spPr>
          <a:xfrm>
            <a:off x="5577382" y="1085875"/>
            <a:ext cx="750627" cy="484827"/>
          </a:xfrm>
          <a:prstGeom prst="rightArrow">
            <a:avLst/>
          </a:prstGeom>
          <a:noFill/>
          <a:ln>
            <a:solidFill>
              <a:srgbClr val="FFFF00"/>
            </a:solidFill>
          </a:ln>
          <a:effectLst>
            <a:innerShdw blurRad="63500" dist="50800" dir="13500000">
              <a:schemeClr val="tx1">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17" name="Right Arrow 16"/>
          <p:cNvSpPr/>
          <p:nvPr/>
        </p:nvSpPr>
        <p:spPr>
          <a:xfrm rot="10800000">
            <a:off x="5577380" y="4445023"/>
            <a:ext cx="750627" cy="484827"/>
          </a:xfrm>
          <a:prstGeom prst="rightArrow">
            <a:avLst>
              <a:gd name="adj1" fmla="val 50000"/>
              <a:gd name="adj2" fmla="val 55630"/>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2" name="Rectangle 1"/>
          <p:cNvSpPr/>
          <p:nvPr/>
        </p:nvSpPr>
        <p:spPr>
          <a:xfrm>
            <a:off x="7465324" y="341190"/>
            <a:ext cx="3889613" cy="2031325"/>
          </a:xfrm>
          <a:prstGeom prst="rect">
            <a:avLst/>
          </a:prstGeom>
          <a:gradFill>
            <a:gsLst>
              <a:gs pos="0">
                <a:srgbClr val="FFC000"/>
              </a:gs>
              <a:gs pos="100000">
                <a:srgbClr val="FFC000"/>
              </a:gs>
              <a:gs pos="54000">
                <a:srgbClr val="FFE181"/>
              </a:gs>
            </a:gsLst>
            <a:lin ang="5400000" scaled="1"/>
          </a:gradFill>
        </p:spPr>
        <p:txBody>
          <a:bodyPr wrap="square">
            <a:spAutoFit/>
          </a:bodyPr>
          <a:lstStyle/>
          <a:p>
            <a:pPr marL="342900" indent="-342900" algn="just">
              <a:buFont typeface="+mj-lt"/>
              <a:buAutoNum type="arabicParenR"/>
            </a:pPr>
            <a:r>
              <a:rPr lang="en-IN" dirty="0">
                <a:solidFill>
                  <a:schemeClr val="bg1"/>
                </a:solidFill>
              </a:rPr>
              <a:t>First image shows a filter whose value is State.  The dropdown shows different states.</a:t>
            </a:r>
          </a:p>
          <a:p>
            <a:pPr marL="342900" indent="-342900" algn="just">
              <a:buFont typeface="+mj-lt"/>
              <a:buAutoNum type="arabicParenR"/>
            </a:pPr>
            <a:r>
              <a:rPr lang="en-IN" dirty="0">
                <a:solidFill>
                  <a:schemeClr val="bg1"/>
                </a:solidFill>
              </a:rPr>
              <a:t>Second image shows 3 cards: Total confirmed, cured and deaths.</a:t>
            </a:r>
          </a:p>
          <a:p>
            <a:pPr marL="342900" indent="-342900" algn="just">
              <a:buFont typeface="+mj-lt"/>
              <a:buAutoNum type="arabicParenR"/>
            </a:pPr>
            <a:r>
              <a:rPr lang="en-IN" dirty="0">
                <a:solidFill>
                  <a:schemeClr val="bg1"/>
                </a:solidFill>
              </a:rPr>
              <a:t>Third image shows the average first and second doses count.</a:t>
            </a:r>
          </a:p>
        </p:txBody>
      </p:sp>
      <p:sp>
        <p:nvSpPr>
          <p:cNvPr id="19" name="TextBox 18"/>
          <p:cNvSpPr txBox="1"/>
          <p:nvPr/>
        </p:nvSpPr>
        <p:spPr>
          <a:xfrm>
            <a:off x="562069" y="3717941"/>
            <a:ext cx="3709680" cy="1938992"/>
          </a:xfrm>
          <a:prstGeom prst="rect">
            <a:avLst/>
          </a:prstGeom>
          <a:gradFill>
            <a:gsLst>
              <a:gs pos="0">
                <a:srgbClr val="FFC000"/>
              </a:gs>
              <a:gs pos="100000">
                <a:srgbClr val="FFC000"/>
              </a:gs>
              <a:gs pos="54000">
                <a:srgbClr val="FFE181"/>
              </a:gs>
            </a:gsLst>
            <a:lin ang="5400000" scaled="1"/>
          </a:gradFill>
        </p:spPr>
        <p:txBody>
          <a:bodyPr wrap="square" rtlCol="0">
            <a:spAutoFit/>
          </a:bodyPr>
          <a:lstStyle/>
          <a:p>
            <a:pPr algn="just"/>
            <a:r>
              <a:rPr lang="en-IN" sz="2400" dirty="0">
                <a:solidFill>
                  <a:schemeClr val="bg1"/>
                </a:solidFill>
              </a:rPr>
              <a:t>This is a tree map which shows the top 9 vaccinated countries with Maharashtra being the most vaccinated state.</a:t>
            </a:r>
          </a:p>
        </p:txBody>
      </p:sp>
    </p:spTree>
    <p:extLst>
      <p:ext uri="{BB962C8B-B14F-4D97-AF65-F5344CB8AC3E}">
        <p14:creationId xmlns:p14="http://schemas.microsoft.com/office/powerpoint/2010/main" val="2615092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xmlns="" id="{3BDBC526-6DCD-4FF6-8395-D8C22E46E52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613998" y="5334748"/>
            <a:ext cx="678135" cy="990000"/>
            <a:chOff x="10490969" y="1448827"/>
            <a:chExt cx="678135" cy="990000"/>
          </a:xfrm>
        </p:grpSpPr>
        <p:sp>
          <p:nvSpPr>
            <p:cNvPr id="21" name="Freeform: Shape 20">
              <a:extLst>
                <a:ext uri="{FF2B5EF4-FFF2-40B4-BE49-F238E27FC236}">
                  <a16:creationId xmlns:a16="http://schemas.microsoft.com/office/drawing/2014/main" xmlns="" id="{02ECB475-568C-47AC-B16D-2E202DEB2DE0}"/>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xmlns="" id="{080D8764-525A-441E-B58F-068E82F0971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xmlns="" id="{11196109-6F2B-4738-B2FC-2CCC753AABD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Shape 23">
              <a:extLst>
                <a:ext uri="{FF2B5EF4-FFF2-40B4-BE49-F238E27FC236}">
                  <a16:creationId xmlns:a16="http://schemas.microsoft.com/office/drawing/2014/main" xmlns="" id="{F7E468C2-69B8-470B-85E3-801A3CB1D7E2}"/>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6" name="Rectangle 25">
            <a:extLst>
              <a:ext uri="{FF2B5EF4-FFF2-40B4-BE49-F238E27FC236}">
                <a16:creationId xmlns:a16="http://schemas.microsoft.com/office/drawing/2014/main" xmlns="" id="{A5931BE0-4B93-4D6C-878E-ACC59D6B45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xmlns="" id="{E1E7D98D-6710-41D2-B258-E1A1059D29F8}"/>
              </a:ext>
            </a:extLst>
          </p:cNvPr>
          <p:cNvSpPr>
            <a:spLocks noGrp="1"/>
          </p:cNvSpPr>
          <p:nvPr>
            <p:ph type="sldNum" sz="quarter" idx="12"/>
          </p:nvPr>
        </p:nvSpPr>
        <p:spPr>
          <a:xfrm>
            <a:off x="10094637" y="6430037"/>
            <a:ext cx="1692274" cy="350788"/>
          </a:xfrm>
        </p:spPr>
        <p:txBody>
          <a:bodyPr vert="horz" wrap="square" lIns="0" tIns="0" rIns="0" bIns="0" rtlCol="0" anchor="ctr">
            <a:normAutofit/>
          </a:bodyPr>
          <a:lstStyle/>
          <a:p>
            <a:pPr>
              <a:spcAft>
                <a:spcPts val="600"/>
              </a:spcAft>
            </a:pPr>
            <a:fld id="{DBA1B0FB-D917-4C8C-928F-313BD683BF39}" type="slidenum">
              <a:rPr lang="en-US" sz="1600" b="1" smtClean="0">
                <a:solidFill>
                  <a:schemeClr val="tx1">
                    <a:alpha val="80000"/>
                  </a:schemeClr>
                </a:solidFill>
              </a:rPr>
              <a:pPr>
                <a:spcAft>
                  <a:spcPts val="600"/>
                </a:spcAft>
              </a:pPr>
              <a:t>12</a:t>
            </a:fld>
            <a:endParaRPr lang="en-US" sz="1600" b="1" dirty="0">
              <a:solidFill>
                <a:schemeClr val="tx1">
                  <a:alpha val="80000"/>
                </a:schemeClr>
              </a:solidFill>
            </a:endParaRPr>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672" y="168921"/>
            <a:ext cx="37956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6269" y="2361063"/>
            <a:ext cx="3017860" cy="4449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ight Arrow 12"/>
          <p:cNvSpPr/>
          <p:nvPr/>
        </p:nvSpPr>
        <p:spPr>
          <a:xfrm>
            <a:off x="5393137" y="1265336"/>
            <a:ext cx="750627" cy="484827"/>
          </a:xfrm>
          <a:prstGeom prst="rightArrow">
            <a:avLst/>
          </a:prstGeom>
          <a:noFill/>
          <a:ln>
            <a:solidFill>
              <a:srgbClr val="FFFF00"/>
            </a:solidFill>
          </a:ln>
          <a:effectLst>
            <a:innerShdw blurRad="63500" dist="50800" dir="13500000">
              <a:schemeClr val="tx1">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14" name="Right Arrow 13"/>
          <p:cNvSpPr/>
          <p:nvPr/>
        </p:nvSpPr>
        <p:spPr>
          <a:xfrm rot="10800000">
            <a:off x="5393137" y="4377353"/>
            <a:ext cx="750627" cy="484827"/>
          </a:xfrm>
          <a:prstGeom prst="rightArrow">
            <a:avLst>
              <a:gd name="adj1" fmla="val 50000"/>
              <a:gd name="adj2" fmla="val 55630"/>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15" name="TextBox 14"/>
          <p:cNvSpPr txBox="1"/>
          <p:nvPr/>
        </p:nvSpPr>
        <p:spPr>
          <a:xfrm>
            <a:off x="7182132" y="330380"/>
            <a:ext cx="3640542" cy="1569660"/>
          </a:xfrm>
          <a:prstGeom prst="rect">
            <a:avLst/>
          </a:prstGeom>
          <a:gradFill>
            <a:gsLst>
              <a:gs pos="0">
                <a:srgbClr val="FFC000"/>
              </a:gs>
              <a:gs pos="100000">
                <a:srgbClr val="FFC000"/>
              </a:gs>
              <a:gs pos="54000">
                <a:srgbClr val="FFE181"/>
              </a:gs>
            </a:gsLst>
            <a:lin ang="5400000" scaled="1"/>
          </a:gradFill>
        </p:spPr>
        <p:txBody>
          <a:bodyPr wrap="square" rtlCol="0">
            <a:spAutoFit/>
          </a:bodyPr>
          <a:lstStyle/>
          <a:p>
            <a:pPr algn="just"/>
            <a:r>
              <a:rPr lang="en-IN" sz="2400" dirty="0">
                <a:solidFill>
                  <a:schemeClr val="bg1"/>
                </a:solidFill>
              </a:rPr>
              <a:t>This is an area chart which shows the total confirmed, cured and deaths total during different months.</a:t>
            </a:r>
          </a:p>
        </p:txBody>
      </p:sp>
      <p:sp>
        <p:nvSpPr>
          <p:cNvPr id="16" name="TextBox 15"/>
          <p:cNvSpPr txBox="1"/>
          <p:nvPr/>
        </p:nvSpPr>
        <p:spPr>
          <a:xfrm>
            <a:off x="774845" y="3455369"/>
            <a:ext cx="3498427" cy="2677656"/>
          </a:xfrm>
          <a:prstGeom prst="rect">
            <a:avLst/>
          </a:prstGeom>
          <a:gradFill>
            <a:gsLst>
              <a:gs pos="0">
                <a:srgbClr val="FFC000"/>
              </a:gs>
              <a:gs pos="100000">
                <a:srgbClr val="FFC000"/>
              </a:gs>
              <a:gs pos="54000">
                <a:srgbClr val="FFE181"/>
              </a:gs>
            </a:gsLst>
            <a:lin ang="5400000" scaled="1"/>
          </a:gradFill>
        </p:spPr>
        <p:txBody>
          <a:bodyPr wrap="square" rtlCol="0">
            <a:spAutoFit/>
          </a:bodyPr>
          <a:lstStyle/>
          <a:p>
            <a:pPr algn="just"/>
            <a:r>
              <a:rPr lang="en-IN" sz="2400" dirty="0">
                <a:solidFill>
                  <a:schemeClr val="bg1"/>
                </a:solidFill>
              </a:rPr>
              <a:t>These are two pie charts. The top one shows the lowest 5 states whose samples are collected. And the bottom one shows the highest 5 states whose samples are collected</a:t>
            </a:r>
          </a:p>
        </p:txBody>
      </p:sp>
    </p:spTree>
    <p:extLst>
      <p:ext uri="{BB962C8B-B14F-4D97-AF65-F5344CB8AC3E}">
        <p14:creationId xmlns:p14="http://schemas.microsoft.com/office/powerpoint/2010/main" val="3598416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xmlns="" id="{3BDBC526-6DCD-4FF6-8395-D8C22E46E52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613998" y="5334748"/>
            <a:ext cx="678135" cy="990000"/>
            <a:chOff x="10490969" y="1448827"/>
            <a:chExt cx="678135" cy="990000"/>
          </a:xfrm>
        </p:grpSpPr>
        <p:sp>
          <p:nvSpPr>
            <p:cNvPr id="21" name="Freeform: Shape 20">
              <a:extLst>
                <a:ext uri="{FF2B5EF4-FFF2-40B4-BE49-F238E27FC236}">
                  <a16:creationId xmlns:a16="http://schemas.microsoft.com/office/drawing/2014/main" xmlns="" id="{02ECB475-568C-47AC-B16D-2E202DEB2DE0}"/>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xmlns="" id="{080D8764-525A-441E-B58F-068E82F0971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xmlns="" id="{11196109-6F2B-4738-B2FC-2CCC753AABD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Shape 23">
              <a:extLst>
                <a:ext uri="{FF2B5EF4-FFF2-40B4-BE49-F238E27FC236}">
                  <a16:creationId xmlns:a16="http://schemas.microsoft.com/office/drawing/2014/main" xmlns="" id="{F7E468C2-69B8-470B-85E3-801A3CB1D7E2}"/>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6" name="Rectangle 25">
            <a:extLst>
              <a:ext uri="{FF2B5EF4-FFF2-40B4-BE49-F238E27FC236}">
                <a16:creationId xmlns:a16="http://schemas.microsoft.com/office/drawing/2014/main" xmlns="" id="{A5931BE0-4B93-4D6C-878E-ACC59D6B45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xmlns="" id="{E1E7D98D-6710-41D2-B258-E1A1059D29F8}"/>
              </a:ext>
            </a:extLst>
          </p:cNvPr>
          <p:cNvSpPr>
            <a:spLocks noGrp="1"/>
          </p:cNvSpPr>
          <p:nvPr>
            <p:ph type="sldNum" sz="quarter" idx="12"/>
          </p:nvPr>
        </p:nvSpPr>
        <p:spPr>
          <a:xfrm>
            <a:off x="10094637" y="6430037"/>
            <a:ext cx="1692274" cy="350788"/>
          </a:xfrm>
        </p:spPr>
        <p:txBody>
          <a:bodyPr vert="horz" wrap="square" lIns="0" tIns="0" rIns="0" bIns="0" rtlCol="0" anchor="ctr">
            <a:normAutofit/>
          </a:bodyPr>
          <a:lstStyle/>
          <a:p>
            <a:pPr>
              <a:spcAft>
                <a:spcPts val="600"/>
              </a:spcAft>
            </a:pPr>
            <a:fld id="{DBA1B0FB-D917-4C8C-928F-313BD683BF39}" type="slidenum">
              <a:rPr lang="en-US" sz="1600" b="1" smtClean="0">
                <a:solidFill>
                  <a:schemeClr val="tx1">
                    <a:alpha val="80000"/>
                  </a:schemeClr>
                </a:solidFill>
              </a:rPr>
              <a:pPr>
                <a:spcAft>
                  <a:spcPts val="600"/>
                </a:spcAft>
              </a:pPr>
              <a:t>13</a:t>
            </a:fld>
            <a:endParaRPr lang="en-US" sz="1600" b="1" dirty="0">
              <a:solidFill>
                <a:schemeClr val="tx1">
                  <a:alpha val="80000"/>
                </a:schemeClr>
              </a:solidFill>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845" y="227526"/>
            <a:ext cx="4015519" cy="3078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5576" y="3306170"/>
            <a:ext cx="3903260" cy="3150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ight Arrow 17"/>
          <p:cNvSpPr/>
          <p:nvPr/>
        </p:nvSpPr>
        <p:spPr>
          <a:xfrm>
            <a:off x="5959520" y="1524434"/>
            <a:ext cx="750627" cy="484827"/>
          </a:xfrm>
          <a:prstGeom prst="rightArrow">
            <a:avLst/>
          </a:prstGeom>
          <a:noFill/>
          <a:ln>
            <a:solidFill>
              <a:srgbClr val="FFFF00"/>
            </a:solidFill>
          </a:ln>
          <a:effectLst>
            <a:innerShdw blurRad="63500" dist="50800" dir="13500000">
              <a:schemeClr val="tx1">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19" name="Right Arrow 18"/>
          <p:cNvSpPr/>
          <p:nvPr/>
        </p:nvSpPr>
        <p:spPr>
          <a:xfrm rot="10800000">
            <a:off x="5959519" y="4638812"/>
            <a:ext cx="750627" cy="484827"/>
          </a:xfrm>
          <a:prstGeom prst="rightArrow">
            <a:avLst>
              <a:gd name="adj1" fmla="val 50000"/>
              <a:gd name="adj2" fmla="val 55630"/>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25" name="TextBox 24"/>
          <p:cNvSpPr txBox="1"/>
          <p:nvPr/>
        </p:nvSpPr>
        <p:spPr>
          <a:xfrm>
            <a:off x="7765576" y="982017"/>
            <a:ext cx="3330055" cy="1569660"/>
          </a:xfrm>
          <a:prstGeom prst="rect">
            <a:avLst/>
          </a:prstGeom>
          <a:gradFill>
            <a:gsLst>
              <a:gs pos="0">
                <a:srgbClr val="FFC000"/>
              </a:gs>
              <a:gs pos="100000">
                <a:srgbClr val="FFC000"/>
              </a:gs>
              <a:gs pos="54000">
                <a:srgbClr val="FFE181"/>
              </a:gs>
            </a:gsLst>
            <a:lin ang="5400000" scaled="1"/>
          </a:gradFill>
        </p:spPr>
        <p:txBody>
          <a:bodyPr wrap="square" rtlCol="0">
            <a:spAutoFit/>
          </a:bodyPr>
          <a:lstStyle/>
          <a:p>
            <a:pPr algn="just"/>
            <a:r>
              <a:rPr lang="en-IN" sz="2400" dirty="0">
                <a:solidFill>
                  <a:schemeClr val="bg1"/>
                </a:solidFill>
              </a:rPr>
              <a:t>This is a rainbow chart which shows different vaccination’s total in different states. </a:t>
            </a:r>
          </a:p>
        </p:txBody>
      </p:sp>
      <p:sp>
        <p:nvSpPr>
          <p:cNvPr id="27" name="TextBox 26"/>
          <p:cNvSpPr txBox="1"/>
          <p:nvPr/>
        </p:nvSpPr>
        <p:spPr>
          <a:xfrm>
            <a:off x="518615" y="3911730"/>
            <a:ext cx="4503762" cy="1938992"/>
          </a:xfrm>
          <a:prstGeom prst="rect">
            <a:avLst/>
          </a:prstGeom>
          <a:gradFill>
            <a:gsLst>
              <a:gs pos="0">
                <a:srgbClr val="FFC000"/>
              </a:gs>
              <a:gs pos="100000">
                <a:srgbClr val="FFC000"/>
              </a:gs>
              <a:gs pos="54000">
                <a:srgbClr val="FFE181"/>
              </a:gs>
            </a:gsLst>
            <a:lin ang="5400000" scaled="1"/>
          </a:gradFill>
        </p:spPr>
        <p:txBody>
          <a:bodyPr wrap="square" rtlCol="0">
            <a:spAutoFit/>
          </a:bodyPr>
          <a:lstStyle/>
          <a:p>
            <a:pPr algn="just"/>
            <a:r>
              <a:rPr lang="en-IN" sz="2400" dirty="0">
                <a:solidFill>
                  <a:schemeClr val="bg1"/>
                </a:solidFill>
              </a:rPr>
              <a:t>This is a waterfall chart which shows the total samples collected from each state. Increase in count is shown by blue colour and total by purple colour.</a:t>
            </a:r>
          </a:p>
        </p:txBody>
      </p:sp>
    </p:spTree>
    <p:extLst>
      <p:ext uri="{BB962C8B-B14F-4D97-AF65-F5344CB8AC3E}">
        <p14:creationId xmlns:p14="http://schemas.microsoft.com/office/powerpoint/2010/main" val="106691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1000"/>
                                        <p:tgtEl>
                                          <p:spTgt spid="27"/>
                                        </p:tgtEl>
                                      </p:cBhvr>
                                    </p:animEffect>
                                    <p:anim calcmode="lin" valueType="num">
                                      <p:cBhvr>
                                        <p:cTn id="15" dur="1000" fill="hold"/>
                                        <p:tgtEl>
                                          <p:spTgt spid="27"/>
                                        </p:tgtEl>
                                        <p:attrNameLst>
                                          <p:attrName>ppt_x</p:attrName>
                                        </p:attrNameLst>
                                      </p:cBhvr>
                                      <p:tavLst>
                                        <p:tav tm="0">
                                          <p:val>
                                            <p:strVal val="#ppt_x"/>
                                          </p:val>
                                        </p:tav>
                                        <p:tav tm="100000">
                                          <p:val>
                                            <p:strVal val="#ppt_x"/>
                                          </p:val>
                                        </p:tav>
                                      </p:tavLst>
                                    </p:anim>
                                    <p:anim calcmode="lin" valueType="num">
                                      <p:cBhvr>
                                        <p:cTn id="1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xmlns="" id="{3BDBC526-6DCD-4FF6-8395-D8C22E46E52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613998" y="5334748"/>
            <a:ext cx="678135" cy="990000"/>
            <a:chOff x="10490969" y="1448827"/>
            <a:chExt cx="678135" cy="990000"/>
          </a:xfrm>
        </p:grpSpPr>
        <p:sp>
          <p:nvSpPr>
            <p:cNvPr id="21" name="Freeform: Shape 20">
              <a:extLst>
                <a:ext uri="{FF2B5EF4-FFF2-40B4-BE49-F238E27FC236}">
                  <a16:creationId xmlns:a16="http://schemas.microsoft.com/office/drawing/2014/main" xmlns="" id="{02ECB475-568C-47AC-B16D-2E202DEB2DE0}"/>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xmlns="" id="{080D8764-525A-441E-B58F-068E82F0971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xmlns="" id="{11196109-6F2B-4738-B2FC-2CCC753AABD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Shape 23">
              <a:extLst>
                <a:ext uri="{FF2B5EF4-FFF2-40B4-BE49-F238E27FC236}">
                  <a16:creationId xmlns:a16="http://schemas.microsoft.com/office/drawing/2014/main" xmlns="" id="{F7E468C2-69B8-470B-85E3-801A3CB1D7E2}"/>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6" name="Rectangle 25">
            <a:extLst>
              <a:ext uri="{FF2B5EF4-FFF2-40B4-BE49-F238E27FC236}">
                <a16:creationId xmlns:a16="http://schemas.microsoft.com/office/drawing/2014/main" xmlns="" id="{A5931BE0-4B93-4D6C-878E-ACC59D6B45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xmlns="" id="{E1E7D98D-6710-41D2-B258-E1A1059D29F8}"/>
              </a:ext>
            </a:extLst>
          </p:cNvPr>
          <p:cNvSpPr>
            <a:spLocks noGrp="1"/>
          </p:cNvSpPr>
          <p:nvPr>
            <p:ph type="sldNum" sz="quarter" idx="12"/>
          </p:nvPr>
        </p:nvSpPr>
        <p:spPr>
          <a:xfrm>
            <a:off x="10094637" y="6430037"/>
            <a:ext cx="1692274" cy="350788"/>
          </a:xfrm>
        </p:spPr>
        <p:txBody>
          <a:bodyPr vert="horz" wrap="square" lIns="0" tIns="0" rIns="0" bIns="0" rtlCol="0" anchor="ctr">
            <a:normAutofit/>
          </a:bodyPr>
          <a:lstStyle/>
          <a:p>
            <a:pPr>
              <a:spcAft>
                <a:spcPts val="600"/>
              </a:spcAft>
            </a:pPr>
            <a:fld id="{DBA1B0FB-D917-4C8C-928F-313BD683BF39}" type="slidenum">
              <a:rPr lang="en-US" sz="1600" b="1" smtClean="0">
                <a:solidFill>
                  <a:schemeClr val="tx1">
                    <a:alpha val="80000"/>
                  </a:schemeClr>
                </a:solidFill>
              </a:rPr>
              <a:pPr>
                <a:spcAft>
                  <a:spcPts val="600"/>
                </a:spcAft>
              </a:pPr>
              <a:t>14</a:t>
            </a:fld>
            <a:endParaRPr lang="en-US" sz="1600" b="1" dirty="0">
              <a:solidFill>
                <a:schemeClr val="tx1">
                  <a:alpha val="80000"/>
                </a:schemeClr>
              </a:solidFill>
            </a:endParaRPr>
          </a:p>
        </p:txBody>
      </p:sp>
      <p:pic>
        <p:nvPicPr>
          <p:cNvPr id="1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823881" y="3338792"/>
            <a:ext cx="5022376" cy="2843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473071" y="267491"/>
            <a:ext cx="3293712" cy="2830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ight Arrow 12"/>
          <p:cNvSpPr/>
          <p:nvPr/>
        </p:nvSpPr>
        <p:spPr>
          <a:xfrm>
            <a:off x="4851767" y="1380031"/>
            <a:ext cx="750627" cy="484827"/>
          </a:xfrm>
          <a:prstGeom prst="rightArrow">
            <a:avLst/>
          </a:prstGeom>
          <a:noFill/>
          <a:ln>
            <a:solidFill>
              <a:srgbClr val="FFFF00"/>
            </a:solidFill>
          </a:ln>
          <a:effectLst>
            <a:innerShdw blurRad="63500" dist="50800" dir="13500000">
              <a:schemeClr val="tx1">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14" name="Right Arrow 13"/>
          <p:cNvSpPr/>
          <p:nvPr/>
        </p:nvSpPr>
        <p:spPr>
          <a:xfrm rot="10800000">
            <a:off x="4801715" y="4518201"/>
            <a:ext cx="750627" cy="484827"/>
          </a:xfrm>
          <a:prstGeom prst="rightArrow">
            <a:avLst>
              <a:gd name="adj1" fmla="val 50000"/>
              <a:gd name="adj2" fmla="val 55630"/>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18" name="TextBox 17"/>
          <p:cNvSpPr txBox="1"/>
          <p:nvPr/>
        </p:nvSpPr>
        <p:spPr>
          <a:xfrm>
            <a:off x="6823881" y="283617"/>
            <a:ext cx="4844956" cy="2677656"/>
          </a:xfrm>
          <a:prstGeom prst="rect">
            <a:avLst/>
          </a:prstGeom>
          <a:gradFill>
            <a:gsLst>
              <a:gs pos="0">
                <a:srgbClr val="FFC000"/>
              </a:gs>
              <a:gs pos="100000">
                <a:srgbClr val="FFC000"/>
              </a:gs>
              <a:gs pos="54000">
                <a:srgbClr val="FFE181"/>
              </a:gs>
            </a:gsLst>
            <a:lin ang="5400000" scaled="1"/>
          </a:gradFill>
        </p:spPr>
        <p:txBody>
          <a:bodyPr wrap="square" rtlCol="0">
            <a:spAutoFit/>
          </a:bodyPr>
          <a:lstStyle/>
          <a:p>
            <a:pPr algn="just"/>
            <a:r>
              <a:rPr lang="en-IN" sz="2400" dirty="0">
                <a:solidFill>
                  <a:schemeClr val="bg1"/>
                </a:solidFill>
              </a:rPr>
              <a:t>This is a funnel chart which shows the total vaccination count of different age categories. From the graph it is clear that people of age between 45 and 60 took the most vaccination and 18 to 44 took the least.</a:t>
            </a:r>
          </a:p>
        </p:txBody>
      </p:sp>
      <p:sp>
        <p:nvSpPr>
          <p:cNvPr id="19" name="TextBox 18"/>
          <p:cNvSpPr txBox="1"/>
          <p:nvPr/>
        </p:nvSpPr>
        <p:spPr>
          <a:xfrm>
            <a:off x="473071" y="3791118"/>
            <a:ext cx="3498427" cy="1938992"/>
          </a:xfrm>
          <a:prstGeom prst="rect">
            <a:avLst/>
          </a:prstGeom>
          <a:gradFill>
            <a:gsLst>
              <a:gs pos="0">
                <a:srgbClr val="FFC000"/>
              </a:gs>
              <a:gs pos="100000">
                <a:srgbClr val="FFC000"/>
              </a:gs>
              <a:gs pos="54000">
                <a:srgbClr val="FFE181"/>
              </a:gs>
            </a:gsLst>
            <a:lin ang="5400000" scaled="1"/>
          </a:gradFill>
        </p:spPr>
        <p:txBody>
          <a:bodyPr wrap="square" rtlCol="0">
            <a:spAutoFit/>
          </a:bodyPr>
          <a:lstStyle/>
          <a:p>
            <a:pPr algn="just"/>
            <a:r>
              <a:rPr lang="en-IN" sz="2400" dirty="0">
                <a:solidFill>
                  <a:schemeClr val="bg1"/>
                </a:solidFill>
              </a:rPr>
              <a:t>This is a stacked column chart which shows the total vaccination count of different genders during each month. </a:t>
            </a:r>
          </a:p>
        </p:txBody>
      </p:sp>
    </p:spTree>
    <p:extLst>
      <p:ext uri="{BB962C8B-B14F-4D97-AF65-F5344CB8AC3E}">
        <p14:creationId xmlns:p14="http://schemas.microsoft.com/office/powerpoint/2010/main" val="2285706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xmlns="" id="{3BDBC526-6DCD-4FF6-8395-D8C22E46E52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613998" y="5334748"/>
            <a:ext cx="678135" cy="990000"/>
            <a:chOff x="10490969" y="1448827"/>
            <a:chExt cx="678135" cy="990000"/>
          </a:xfrm>
        </p:grpSpPr>
        <p:sp>
          <p:nvSpPr>
            <p:cNvPr id="21" name="Freeform: Shape 20">
              <a:extLst>
                <a:ext uri="{FF2B5EF4-FFF2-40B4-BE49-F238E27FC236}">
                  <a16:creationId xmlns:a16="http://schemas.microsoft.com/office/drawing/2014/main" xmlns="" id="{02ECB475-568C-47AC-B16D-2E202DEB2DE0}"/>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xmlns="" id="{080D8764-525A-441E-B58F-068E82F0971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xmlns="" id="{11196109-6F2B-4738-B2FC-2CCC753AABD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Shape 23">
              <a:extLst>
                <a:ext uri="{FF2B5EF4-FFF2-40B4-BE49-F238E27FC236}">
                  <a16:creationId xmlns:a16="http://schemas.microsoft.com/office/drawing/2014/main" xmlns="" id="{F7E468C2-69B8-470B-85E3-801A3CB1D7E2}"/>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4" name="Slide Number Placeholder 3">
            <a:extLst>
              <a:ext uri="{FF2B5EF4-FFF2-40B4-BE49-F238E27FC236}">
                <a16:creationId xmlns:a16="http://schemas.microsoft.com/office/drawing/2014/main" xmlns="" id="{E1E7D98D-6710-41D2-B258-E1A1059D29F8}"/>
              </a:ext>
            </a:extLst>
          </p:cNvPr>
          <p:cNvSpPr>
            <a:spLocks noGrp="1"/>
          </p:cNvSpPr>
          <p:nvPr>
            <p:ph type="sldNum" sz="quarter" idx="12"/>
          </p:nvPr>
        </p:nvSpPr>
        <p:spPr>
          <a:xfrm>
            <a:off x="10094637" y="6430037"/>
            <a:ext cx="1692274" cy="350788"/>
          </a:xfrm>
        </p:spPr>
        <p:txBody>
          <a:bodyPr vert="horz" wrap="square" lIns="0" tIns="0" rIns="0" bIns="0" rtlCol="0" anchor="ctr">
            <a:normAutofit/>
          </a:bodyPr>
          <a:lstStyle/>
          <a:p>
            <a:pPr>
              <a:spcAft>
                <a:spcPts val="600"/>
              </a:spcAft>
            </a:pPr>
            <a:fld id="{DBA1B0FB-D917-4C8C-928F-313BD683BF39}" type="slidenum">
              <a:rPr lang="en-US" sz="1600" b="1" smtClean="0">
                <a:solidFill>
                  <a:schemeClr val="tx1">
                    <a:alpha val="80000"/>
                  </a:schemeClr>
                </a:solidFill>
              </a:rPr>
              <a:pPr>
                <a:spcAft>
                  <a:spcPts val="600"/>
                </a:spcAft>
              </a:pPr>
              <a:t>15</a:t>
            </a:fld>
            <a:endParaRPr lang="en-US" sz="1600" b="1" dirty="0">
              <a:solidFill>
                <a:schemeClr val="tx1">
                  <a:alpha val="80000"/>
                </a:schemeClr>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5849"/>
            <a:ext cx="12192000" cy="5445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itle 14">
            <a:extLst>
              <a:ext uri="{FF2B5EF4-FFF2-40B4-BE49-F238E27FC236}">
                <a16:creationId xmlns:a16="http://schemas.microsoft.com/office/drawing/2014/main" xmlns="" id="{40F1DF5B-353A-4270-8C10-6A1509441174}"/>
              </a:ext>
            </a:extLst>
          </p:cNvPr>
          <p:cNvSpPr>
            <a:spLocks noGrp="1"/>
          </p:cNvSpPr>
          <p:nvPr>
            <p:ph type="ctrTitle"/>
          </p:nvPr>
        </p:nvSpPr>
        <p:spPr>
          <a:xfrm>
            <a:off x="363888" y="306833"/>
            <a:ext cx="2830574" cy="552977"/>
          </a:xfrm>
        </p:spPr>
        <p:txBody>
          <a:bodyPr vert="horz" wrap="square" lIns="0" tIns="0" rIns="0" bIns="0" rtlCol="0" anchor="b" anchorCtr="0">
            <a:noAutofit/>
          </a:bodyPr>
          <a:lstStyle/>
          <a:p>
            <a:pPr>
              <a:lnSpc>
                <a:spcPct val="100000"/>
              </a:lnSpc>
            </a:pPr>
            <a:r>
              <a:rPr lang="en-US" sz="2800" b="1" u="sng" dirty="0">
                <a:solidFill>
                  <a:schemeClr val="accent2">
                    <a:lumMod val="60000"/>
                    <a:lumOff val="40000"/>
                  </a:schemeClr>
                </a:solidFill>
                <a:latin typeface="Comic Sans MS" pitchFamily="66" charset="0"/>
              </a:rPr>
              <a:t>INDIA REPORT</a:t>
            </a:r>
          </a:p>
        </p:txBody>
      </p:sp>
    </p:spTree>
    <p:extLst>
      <p:ext uri="{BB962C8B-B14F-4D97-AF65-F5344CB8AC3E}">
        <p14:creationId xmlns:p14="http://schemas.microsoft.com/office/powerpoint/2010/main" val="8747182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xmlns="" id="{3BDBC526-6DCD-4FF6-8395-D8C22E46E52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613998" y="5334748"/>
            <a:ext cx="678135" cy="990000"/>
            <a:chOff x="10490969" y="1448827"/>
            <a:chExt cx="678135" cy="990000"/>
          </a:xfrm>
        </p:grpSpPr>
        <p:sp>
          <p:nvSpPr>
            <p:cNvPr id="21" name="Freeform: Shape 20">
              <a:extLst>
                <a:ext uri="{FF2B5EF4-FFF2-40B4-BE49-F238E27FC236}">
                  <a16:creationId xmlns:a16="http://schemas.microsoft.com/office/drawing/2014/main" xmlns="" id="{02ECB475-568C-47AC-B16D-2E202DEB2DE0}"/>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xmlns="" id="{080D8764-525A-441E-B58F-068E82F0971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xmlns="" id="{11196109-6F2B-4738-B2FC-2CCC753AABD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Shape 23">
              <a:extLst>
                <a:ext uri="{FF2B5EF4-FFF2-40B4-BE49-F238E27FC236}">
                  <a16:creationId xmlns:a16="http://schemas.microsoft.com/office/drawing/2014/main" xmlns="" id="{F7E468C2-69B8-470B-85E3-801A3CB1D7E2}"/>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6" name="Rectangle 25">
            <a:extLst>
              <a:ext uri="{FF2B5EF4-FFF2-40B4-BE49-F238E27FC236}">
                <a16:creationId xmlns:a16="http://schemas.microsoft.com/office/drawing/2014/main" xmlns="" id="{A5931BE0-4B93-4D6C-878E-ACC59D6B45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xmlns="" id="{E1E7D98D-6710-41D2-B258-E1A1059D29F8}"/>
              </a:ext>
            </a:extLst>
          </p:cNvPr>
          <p:cNvSpPr>
            <a:spLocks noGrp="1"/>
          </p:cNvSpPr>
          <p:nvPr>
            <p:ph type="sldNum" sz="quarter" idx="12"/>
          </p:nvPr>
        </p:nvSpPr>
        <p:spPr>
          <a:xfrm>
            <a:off x="10094637" y="6430037"/>
            <a:ext cx="1692274" cy="350788"/>
          </a:xfrm>
        </p:spPr>
        <p:txBody>
          <a:bodyPr vert="horz" wrap="square" lIns="0" tIns="0" rIns="0" bIns="0" rtlCol="0" anchor="ctr">
            <a:normAutofit/>
          </a:bodyPr>
          <a:lstStyle/>
          <a:p>
            <a:pPr>
              <a:spcAft>
                <a:spcPts val="600"/>
              </a:spcAft>
            </a:pPr>
            <a:fld id="{DBA1B0FB-D917-4C8C-928F-313BD683BF39}" type="slidenum">
              <a:rPr lang="en-US" sz="1600" b="1" smtClean="0">
                <a:solidFill>
                  <a:schemeClr val="tx1">
                    <a:alpha val="80000"/>
                  </a:schemeClr>
                </a:solidFill>
              </a:rPr>
              <a:pPr>
                <a:spcAft>
                  <a:spcPts val="600"/>
                </a:spcAft>
              </a:pPr>
              <a:t>16</a:t>
            </a:fld>
            <a:endParaRPr lang="en-US" sz="1600" b="1" dirty="0">
              <a:solidFill>
                <a:schemeClr val="tx1">
                  <a:alpha val="80000"/>
                </a:schemeClr>
              </a:solidFill>
            </a:endParaRPr>
          </a:p>
        </p:txBody>
      </p:sp>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026" y="4339988"/>
            <a:ext cx="5349923" cy="2161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7848" r="5280"/>
          <a:stretch/>
        </p:blipFill>
        <p:spPr bwMode="auto">
          <a:xfrm>
            <a:off x="541300" y="2185608"/>
            <a:ext cx="3880576" cy="1963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ight Arrow 16"/>
          <p:cNvSpPr/>
          <p:nvPr/>
        </p:nvSpPr>
        <p:spPr>
          <a:xfrm rot="10800000">
            <a:off x="5017818" y="908875"/>
            <a:ext cx="750627" cy="484827"/>
          </a:xfrm>
          <a:prstGeom prst="rightArrow">
            <a:avLst>
              <a:gd name="adj1" fmla="val 50000"/>
              <a:gd name="adj2" fmla="val 55630"/>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18" name="Right Arrow 17"/>
          <p:cNvSpPr/>
          <p:nvPr/>
        </p:nvSpPr>
        <p:spPr>
          <a:xfrm rot="10800000">
            <a:off x="5017819" y="5349980"/>
            <a:ext cx="750627" cy="484827"/>
          </a:xfrm>
          <a:prstGeom prst="rightArrow">
            <a:avLst>
              <a:gd name="adj1" fmla="val 50000"/>
              <a:gd name="adj2" fmla="val 55630"/>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8057" y="275984"/>
            <a:ext cx="1787857" cy="1750610"/>
          </a:xfrm>
          <a:prstGeom prst="rect">
            <a:avLst/>
          </a:prstGeom>
        </p:spPr>
      </p:pic>
      <p:sp>
        <p:nvSpPr>
          <p:cNvPr id="25" name="Right Arrow 24"/>
          <p:cNvSpPr/>
          <p:nvPr/>
        </p:nvSpPr>
        <p:spPr>
          <a:xfrm>
            <a:off x="5017820" y="2768218"/>
            <a:ext cx="750627" cy="484827"/>
          </a:xfrm>
          <a:prstGeom prst="rightArrow">
            <a:avLst/>
          </a:prstGeom>
          <a:noFill/>
          <a:ln>
            <a:solidFill>
              <a:srgbClr val="FFFF00"/>
            </a:solidFill>
          </a:ln>
          <a:effectLst>
            <a:innerShdw blurRad="63500" dist="50800" dir="13500000">
              <a:schemeClr val="tx1">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27" name="TextBox 26"/>
          <p:cNvSpPr txBox="1"/>
          <p:nvPr/>
        </p:nvSpPr>
        <p:spPr>
          <a:xfrm>
            <a:off x="616363" y="551125"/>
            <a:ext cx="3730450" cy="1200329"/>
          </a:xfrm>
          <a:prstGeom prst="rect">
            <a:avLst/>
          </a:prstGeom>
          <a:gradFill>
            <a:gsLst>
              <a:gs pos="0">
                <a:srgbClr val="FFC000"/>
              </a:gs>
              <a:gs pos="100000">
                <a:srgbClr val="FFC000"/>
              </a:gs>
              <a:gs pos="54000">
                <a:srgbClr val="FFE181"/>
              </a:gs>
            </a:gsLst>
            <a:lin ang="5400000" scaled="1"/>
          </a:gradFill>
        </p:spPr>
        <p:txBody>
          <a:bodyPr wrap="square" rtlCol="0">
            <a:spAutoFit/>
          </a:bodyPr>
          <a:lstStyle/>
          <a:p>
            <a:pPr algn="just"/>
            <a:r>
              <a:rPr lang="en-IN" sz="2400" dirty="0">
                <a:solidFill>
                  <a:schemeClr val="bg1"/>
                </a:solidFill>
              </a:rPr>
              <a:t>Map image when clicked will navigate to India’s overview dashboard.</a:t>
            </a:r>
          </a:p>
        </p:txBody>
      </p:sp>
      <p:sp>
        <p:nvSpPr>
          <p:cNvPr id="28" name="TextBox 27"/>
          <p:cNvSpPr txBox="1"/>
          <p:nvPr/>
        </p:nvSpPr>
        <p:spPr>
          <a:xfrm>
            <a:off x="6848776" y="2567098"/>
            <a:ext cx="4126422" cy="1200329"/>
          </a:xfrm>
          <a:prstGeom prst="rect">
            <a:avLst/>
          </a:prstGeom>
          <a:gradFill>
            <a:gsLst>
              <a:gs pos="0">
                <a:srgbClr val="FFC000"/>
              </a:gs>
              <a:gs pos="100000">
                <a:srgbClr val="FFC000"/>
              </a:gs>
              <a:gs pos="54000">
                <a:srgbClr val="FFE181"/>
              </a:gs>
            </a:gsLst>
            <a:lin ang="5400000" scaled="1"/>
          </a:gradFill>
        </p:spPr>
        <p:txBody>
          <a:bodyPr wrap="square" rtlCol="0">
            <a:spAutoFit/>
          </a:bodyPr>
          <a:lstStyle/>
          <a:p>
            <a:pPr algn="just"/>
            <a:r>
              <a:rPr lang="en-IN" sz="2400" dirty="0">
                <a:solidFill>
                  <a:schemeClr val="bg1"/>
                </a:solidFill>
              </a:rPr>
              <a:t>This is a KPI indicator which shows the Confirmed vs Cured cases.</a:t>
            </a:r>
          </a:p>
        </p:txBody>
      </p:sp>
      <p:sp>
        <p:nvSpPr>
          <p:cNvPr id="29" name="TextBox 28"/>
          <p:cNvSpPr txBox="1"/>
          <p:nvPr/>
        </p:nvSpPr>
        <p:spPr>
          <a:xfrm>
            <a:off x="625663" y="4820494"/>
            <a:ext cx="3796213" cy="1200329"/>
          </a:xfrm>
          <a:prstGeom prst="rect">
            <a:avLst/>
          </a:prstGeom>
          <a:gradFill>
            <a:gsLst>
              <a:gs pos="0">
                <a:srgbClr val="FFC000"/>
              </a:gs>
              <a:gs pos="100000">
                <a:srgbClr val="FFC000"/>
              </a:gs>
              <a:gs pos="54000">
                <a:srgbClr val="FFE181"/>
              </a:gs>
            </a:gsLst>
            <a:lin ang="5400000" scaled="1"/>
          </a:gradFill>
        </p:spPr>
        <p:txBody>
          <a:bodyPr wrap="square" rtlCol="0">
            <a:spAutoFit/>
          </a:bodyPr>
          <a:lstStyle/>
          <a:p>
            <a:pPr algn="just"/>
            <a:r>
              <a:rPr lang="en-IN" sz="2400" dirty="0">
                <a:solidFill>
                  <a:schemeClr val="bg1"/>
                </a:solidFill>
              </a:rPr>
              <a:t>The scatter plot compares the  total samples tested and those which turned negative.</a:t>
            </a:r>
          </a:p>
        </p:txBody>
      </p:sp>
    </p:spTree>
    <p:extLst>
      <p:ext uri="{BB962C8B-B14F-4D97-AF65-F5344CB8AC3E}">
        <p14:creationId xmlns:p14="http://schemas.microsoft.com/office/powerpoint/2010/main" val="3242065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1000"/>
                                        <p:tgtEl>
                                          <p:spTgt spid="28"/>
                                        </p:tgtEl>
                                      </p:cBhvr>
                                    </p:animEffect>
                                    <p:anim calcmode="lin" valueType="num">
                                      <p:cBhvr>
                                        <p:cTn id="15" dur="1000" fill="hold"/>
                                        <p:tgtEl>
                                          <p:spTgt spid="28"/>
                                        </p:tgtEl>
                                        <p:attrNameLst>
                                          <p:attrName>ppt_x</p:attrName>
                                        </p:attrNameLst>
                                      </p:cBhvr>
                                      <p:tavLst>
                                        <p:tav tm="0">
                                          <p:val>
                                            <p:strVal val="#ppt_x"/>
                                          </p:val>
                                        </p:tav>
                                        <p:tav tm="100000">
                                          <p:val>
                                            <p:strVal val="#ppt_x"/>
                                          </p:val>
                                        </p:tav>
                                      </p:tavLst>
                                    </p:anim>
                                    <p:anim calcmode="lin" valueType="num">
                                      <p:cBhvr>
                                        <p:cTn id="16"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1000"/>
                                        <p:tgtEl>
                                          <p:spTgt spid="29"/>
                                        </p:tgtEl>
                                      </p:cBhvr>
                                    </p:animEffect>
                                    <p:anim calcmode="lin" valueType="num">
                                      <p:cBhvr>
                                        <p:cTn id="22" dur="1000" fill="hold"/>
                                        <p:tgtEl>
                                          <p:spTgt spid="29"/>
                                        </p:tgtEl>
                                        <p:attrNameLst>
                                          <p:attrName>ppt_x</p:attrName>
                                        </p:attrNameLst>
                                      </p:cBhvr>
                                      <p:tavLst>
                                        <p:tav tm="0">
                                          <p:val>
                                            <p:strVal val="#ppt_x"/>
                                          </p:val>
                                        </p:tav>
                                        <p:tav tm="100000">
                                          <p:val>
                                            <p:strVal val="#ppt_x"/>
                                          </p:val>
                                        </p:tav>
                                      </p:tavLst>
                                    </p:anim>
                                    <p:anim calcmode="lin" valueType="num">
                                      <p:cBhvr>
                                        <p:cTn id="23"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xmlns="" id="{3BDBC526-6DCD-4FF6-8395-D8C22E46E52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613998" y="5334748"/>
            <a:ext cx="678135" cy="990000"/>
            <a:chOff x="10490969" y="1448827"/>
            <a:chExt cx="678135" cy="990000"/>
          </a:xfrm>
        </p:grpSpPr>
        <p:sp>
          <p:nvSpPr>
            <p:cNvPr id="21" name="Freeform: Shape 20">
              <a:extLst>
                <a:ext uri="{FF2B5EF4-FFF2-40B4-BE49-F238E27FC236}">
                  <a16:creationId xmlns:a16="http://schemas.microsoft.com/office/drawing/2014/main" xmlns="" id="{02ECB475-568C-47AC-B16D-2E202DEB2DE0}"/>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xmlns="" id="{080D8764-525A-441E-B58F-068E82F0971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xmlns="" id="{11196109-6F2B-4738-B2FC-2CCC753AABD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Shape 23">
              <a:extLst>
                <a:ext uri="{FF2B5EF4-FFF2-40B4-BE49-F238E27FC236}">
                  <a16:creationId xmlns:a16="http://schemas.microsoft.com/office/drawing/2014/main" xmlns="" id="{F7E468C2-69B8-470B-85E3-801A3CB1D7E2}"/>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6" name="Rectangle 25">
            <a:extLst>
              <a:ext uri="{FF2B5EF4-FFF2-40B4-BE49-F238E27FC236}">
                <a16:creationId xmlns:a16="http://schemas.microsoft.com/office/drawing/2014/main" xmlns="" id="{A5931BE0-4B93-4D6C-878E-ACC59D6B45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xmlns="" id="{E1E7D98D-6710-41D2-B258-E1A1059D29F8}"/>
              </a:ext>
            </a:extLst>
          </p:cNvPr>
          <p:cNvSpPr>
            <a:spLocks noGrp="1"/>
          </p:cNvSpPr>
          <p:nvPr>
            <p:ph type="sldNum" sz="quarter" idx="12"/>
          </p:nvPr>
        </p:nvSpPr>
        <p:spPr>
          <a:xfrm>
            <a:off x="10094637" y="6430037"/>
            <a:ext cx="1692274" cy="350788"/>
          </a:xfrm>
        </p:spPr>
        <p:txBody>
          <a:bodyPr vert="horz" wrap="square" lIns="0" tIns="0" rIns="0" bIns="0" rtlCol="0" anchor="ctr">
            <a:normAutofit/>
          </a:bodyPr>
          <a:lstStyle/>
          <a:p>
            <a:pPr>
              <a:spcAft>
                <a:spcPts val="600"/>
              </a:spcAft>
            </a:pPr>
            <a:fld id="{DBA1B0FB-D917-4C8C-928F-313BD683BF39}" type="slidenum">
              <a:rPr lang="en-US" sz="1600" b="1" smtClean="0">
                <a:solidFill>
                  <a:schemeClr val="tx1">
                    <a:alpha val="80000"/>
                  </a:schemeClr>
                </a:solidFill>
              </a:rPr>
              <a:pPr>
                <a:spcAft>
                  <a:spcPts val="600"/>
                </a:spcAft>
              </a:pPr>
              <a:t>17</a:t>
            </a:fld>
            <a:endParaRPr lang="en-US" sz="1600" b="1" dirty="0">
              <a:solidFill>
                <a:schemeClr val="tx1">
                  <a:alpha val="80000"/>
                </a:schemeClr>
              </a:solidFill>
            </a:endParaRPr>
          </a:p>
        </p:txBody>
      </p:sp>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5397" y="3510352"/>
            <a:ext cx="7683689" cy="2919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058" y="95535"/>
            <a:ext cx="3539371" cy="3731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6769290" y="657775"/>
            <a:ext cx="4817659" cy="2308324"/>
          </a:xfrm>
          <a:prstGeom prst="rect">
            <a:avLst/>
          </a:prstGeom>
          <a:gradFill>
            <a:gsLst>
              <a:gs pos="0">
                <a:srgbClr val="FFC000"/>
              </a:gs>
              <a:gs pos="100000">
                <a:srgbClr val="FFC000"/>
              </a:gs>
              <a:gs pos="54000">
                <a:srgbClr val="FFE181"/>
              </a:gs>
            </a:gsLst>
            <a:lin ang="5400000" scaled="1"/>
          </a:gradFill>
        </p:spPr>
        <p:txBody>
          <a:bodyPr wrap="square" rtlCol="0">
            <a:spAutoFit/>
          </a:bodyPr>
          <a:lstStyle/>
          <a:p>
            <a:pPr algn="just"/>
            <a:r>
              <a:rPr lang="en-IN" sz="2400" dirty="0">
                <a:solidFill>
                  <a:schemeClr val="bg1"/>
                </a:solidFill>
              </a:rPr>
              <a:t>Table shows different states and their confirmed cases and death count. It also shows the Death count which is calculated using quick measure and the bars are shown using conditional formatting.</a:t>
            </a:r>
          </a:p>
        </p:txBody>
      </p:sp>
      <p:sp>
        <p:nvSpPr>
          <p:cNvPr id="12" name="TextBox 11"/>
          <p:cNvSpPr txBox="1"/>
          <p:nvPr/>
        </p:nvSpPr>
        <p:spPr>
          <a:xfrm>
            <a:off x="363888" y="4078520"/>
            <a:ext cx="2147299" cy="2308324"/>
          </a:xfrm>
          <a:prstGeom prst="rect">
            <a:avLst/>
          </a:prstGeom>
          <a:gradFill>
            <a:gsLst>
              <a:gs pos="0">
                <a:srgbClr val="FFC000"/>
              </a:gs>
              <a:gs pos="100000">
                <a:srgbClr val="FFC000"/>
              </a:gs>
              <a:gs pos="54000">
                <a:srgbClr val="FFE181"/>
              </a:gs>
            </a:gsLst>
            <a:lin ang="5400000" scaled="1"/>
          </a:gradFill>
        </p:spPr>
        <p:txBody>
          <a:bodyPr wrap="square" rtlCol="0">
            <a:spAutoFit/>
          </a:bodyPr>
          <a:lstStyle/>
          <a:p>
            <a:r>
              <a:rPr lang="en-IN" sz="2400" dirty="0">
                <a:solidFill>
                  <a:schemeClr val="bg1"/>
                </a:solidFill>
              </a:rPr>
              <a:t>The three maps shows their respective total confirmed, cured and death count.</a:t>
            </a:r>
          </a:p>
        </p:txBody>
      </p:sp>
      <p:sp>
        <p:nvSpPr>
          <p:cNvPr id="13" name="Right Arrow 12"/>
          <p:cNvSpPr/>
          <p:nvPr/>
        </p:nvSpPr>
        <p:spPr>
          <a:xfrm rot="10800000">
            <a:off x="4881344" y="1569523"/>
            <a:ext cx="750627" cy="484827"/>
          </a:xfrm>
          <a:prstGeom prst="rightArrow">
            <a:avLst>
              <a:gd name="adj1" fmla="val 50000"/>
              <a:gd name="adj2" fmla="val 55630"/>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16" name="Right Arrow 15"/>
          <p:cNvSpPr/>
          <p:nvPr/>
        </p:nvSpPr>
        <p:spPr>
          <a:xfrm>
            <a:off x="3029802" y="4884820"/>
            <a:ext cx="750627" cy="484827"/>
          </a:xfrm>
          <a:prstGeom prst="rightArrow">
            <a:avLst/>
          </a:prstGeom>
          <a:noFill/>
          <a:ln>
            <a:solidFill>
              <a:srgbClr val="FFFF00"/>
            </a:solidFill>
          </a:ln>
          <a:effectLst>
            <a:innerShdw blurRad="63500" dist="50800" dir="13500000">
              <a:schemeClr val="tx1">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Tree>
    <p:extLst>
      <p:ext uri="{BB962C8B-B14F-4D97-AF65-F5344CB8AC3E}">
        <p14:creationId xmlns:p14="http://schemas.microsoft.com/office/powerpoint/2010/main" val="94896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xmlns="" id="{3BDBC526-6DCD-4FF6-8395-D8C22E46E52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613998" y="5334748"/>
            <a:ext cx="678135" cy="990000"/>
            <a:chOff x="10490969" y="1448827"/>
            <a:chExt cx="678135" cy="990000"/>
          </a:xfrm>
        </p:grpSpPr>
        <p:sp>
          <p:nvSpPr>
            <p:cNvPr id="21" name="Freeform: Shape 20">
              <a:extLst>
                <a:ext uri="{FF2B5EF4-FFF2-40B4-BE49-F238E27FC236}">
                  <a16:creationId xmlns:a16="http://schemas.microsoft.com/office/drawing/2014/main" xmlns="" id="{02ECB475-568C-47AC-B16D-2E202DEB2DE0}"/>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xmlns="" id="{080D8764-525A-441E-B58F-068E82F0971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xmlns="" id="{11196109-6F2B-4738-B2FC-2CCC753AABD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Shape 23">
              <a:extLst>
                <a:ext uri="{FF2B5EF4-FFF2-40B4-BE49-F238E27FC236}">
                  <a16:creationId xmlns:a16="http://schemas.microsoft.com/office/drawing/2014/main" xmlns="" id="{F7E468C2-69B8-470B-85E3-801A3CB1D7E2}"/>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6" name="Rectangle 25">
            <a:extLst>
              <a:ext uri="{FF2B5EF4-FFF2-40B4-BE49-F238E27FC236}">
                <a16:creationId xmlns:a16="http://schemas.microsoft.com/office/drawing/2014/main" xmlns="" id="{A5931BE0-4B93-4D6C-878E-ACC59D6B45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xmlns="" id="{E1E7D98D-6710-41D2-B258-E1A1059D29F8}"/>
              </a:ext>
            </a:extLst>
          </p:cNvPr>
          <p:cNvSpPr>
            <a:spLocks noGrp="1"/>
          </p:cNvSpPr>
          <p:nvPr>
            <p:ph type="sldNum" sz="quarter" idx="12"/>
          </p:nvPr>
        </p:nvSpPr>
        <p:spPr>
          <a:xfrm>
            <a:off x="10094637" y="6430037"/>
            <a:ext cx="1692274" cy="350788"/>
          </a:xfrm>
        </p:spPr>
        <p:txBody>
          <a:bodyPr vert="horz" wrap="square" lIns="0" tIns="0" rIns="0" bIns="0" rtlCol="0" anchor="ctr">
            <a:normAutofit/>
          </a:bodyPr>
          <a:lstStyle/>
          <a:p>
            <a:pPr>
              <a:spcAft>
                <a:spcPts val="600"/>
              </a:spcAft>
            </a:pPr>
            <a:fld id="{DBA1B0FB-D917-4C8C-928F-313BD683BF39}" type="slidenum">
              <a:rPr lang="en-US" sz="1600" b="1" smtClean="0">
                <a:solidFill>
                  <a:schemeClr val="tx1">
                    <a:alpha val="80000"/>
                  </a:schemeClr>
                </a:solidFill>
              </a:rPr>
              <a:pPr>
                <a:spcAft>
                  <a:spcPts val="600"/>
                </a:spcAft>
              </a:pPr>
              <a:t>18</a:t>
            </a:fld>
            <a:endParaRPr lang="en-US" sz="1600" b="1" dirty="0">
              <a:solidFill>
                <a:schemeClr val="tx1">
                  <a:alpha val="80000"/>
                </a:schemeClr>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47750"/>
            <a:ext cx="12192000" cy="5305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itle 14">
            <a:extLst>
              <a:ext uri="{FF2B5EF4-FFF2-40B4-BE49-F238E27FC236}">
                <a16:creationId xmlns:a16="http://schemas.microsoft.com/office/drawing/2014/main" xmlns="" id="{40F1DF5B-353A-4270-8C10-6A1509441174}"/>
              </a:ext>
            </a:extLst>
          </p:cNvPr>
          <p:cNvSpPr>
            <a:spLocks noGrp="1"/>
          </p:cNvSpPr>
          <p:nvPr/>
        </p:nvSpPr>
        <p:spPr>
          <a:xfrm>
            <a:off x="225630" y="252953"/>
            <a:ext cx="3467595" cy="552977"/>
          </a:xfrm>
          <a:prstGeom prst="rect">
            <a:avLst/>
          </a:prstGeom>
        </p:spPr>
        <p:txBody>
          <a:bodyPr vert="horz" wrap="square" lIns="0" tIns="0" rIns="0" bIns="0" rtlCol="0" anchor="b" anchorCtr="0">
            <a:noAutofit/>
          </a:bodyPr>
          <a:lstStyle>
            <a:lvl1pPr algn="l" defTabSz="914400" rtl="0" eaLnBrk="1" latinLnBrk="0" hangingPunct="1">
              <a:lnSpc>
                <a:spcPct val="90000"/>
              </a:lnSpc>
              <a:spcBef>
                <a:spcPct val="0"/>
              </a:spcBef>
              <a:buNone/>
              <a:defRPr lang="en-US" sz="6400" kern="1200">
                <a:solidFill>
                  <a:schemeClr val="tx1"/>
                </a:solidFill>
                <a:latin typeface="+mj-lt"/>
                <a:ea typeface="+mj-ea"/>
                <a:cs typeface="+mj-cs"/>
              </a:defRPr>
            </a:lvl1pPr>
          </a:lstStyle>
          <a:p>
            <a:pPr>
              <a:lnSpc>
                <a:spcPct val="100000"/>
              </a:lnSpc>
            </a:pPr>
            <a:r>
              <a:rPr lang="en-US" sz="2800" b="1" u="sng" dirty="0">
                <a:solidFill>
                  <a:schemeClr val="accent2">
                    <a:lumMod val="60000"/>
                    <a:lumOff val="40000"/>
                  </a:schemeClr>
                </a:solidFill>
                <a:latin typeface="Comic Sans MS" pitchFamily="66" charset="0"/>
              </a:rPr>
              <a:t>INDIA OVERVIEW</a:t>
            </a:r>
          </a:p>
        </p:txBody>
      </p:sp>
    </p:spTree>
    <p:extLst>
      <p:ext uri="{BB962C8B-B14F-4D97-AF65-F5344CB8AC3E}">
        <p14:creationId xmlns:p14="http://schemas.microsoft.com/office/powerpoint/2010/main" val="1592823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xmlns="" id="{3BDBC526-6DCD-4FF6-8395-D8C22E46E52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613998" y="5334748"/>
            <a:ext cx="678135" cy="990000"/>
            <a:chOff x="10490969" y="1448827"/>
            <a:chExt cx="678135" cy="990000"/>
          </a:xfrm>
        </p:grpSpPr>
        <p:sp>
          <p:nvSpPr>
            <p:cNvPr id="21" name="Freeform: Shape 20">
              <a:extLst>
                <a:ext uri="{FF2B5EF4-FFF2-40B4-BE49-F238E27FC236}">
                  <a16:creationId xmlns:a16="http://schemas.microsoft.com/office/drawing/2014/main" xmlns="" id="{02ECB475-568C-47AC-B16D-2E202DEB2DE0}"/>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xmlns="" id="{080D8764-525A-441E-B58F-068E82F0971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xmlns="" id="{11196109-6F2B-4738-B2FC-2CCC753AABD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Shape 23">
              <a:extLst>
                <a:ext uri="{FF2B5EF4-FFF2-40B4-BE49-F238E27FC236}">
                  <a16:creationId xmlns:a16="http://schemas.microsoft.com/office/drawing/2014/main" xmlns="" id="{F7E468C2-69B8-470B-85E3-801A3CB1D7E2}"/>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6" name="Rectangle 25">
            <a:extLst>
              <a:ext uri="{FF2B5EF4-FFF2-40B4-BE49-F238E27FC236}">
                <a16:creationId xmlns:a16="http://schemas.microsoft.com/office/drawing/2014/main" xmlns="" id="{A5931BE0-4B93-4D6C-878E-ACC59D6B45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xmlns="" id="{E1E7D98D-6710-41D2-B258-E1A1059D29F8}"/>
              </a:ext>
            </a:extLst>
          </p:cNvPr>
          <p:cNvSpPr>
            <a:spLocks noGrp="1"/>
          </p:cNvSpPr>
          <p:nvPr>
            <p:ph type="sldNum" sz="quarter" idx="12"/>
          </p:nvPr>
        </p:nvSpPr>
        <p:spPr>
          <a:xfrm>
            <a:off x="10094637" y="6430037"/>
            <a:ext cx="1692274" cy="350788"/>
          </a:xfrm>
        </p:spPr>
        <p:txBody>
          <a:bodyPr vert="horz" wrap="square" lIns="0" tIns="0" rIns="0" bIns="0" rtlCol="0" anchor="ctr">
            <a:normAutofit/>
          </a:bodyPr>
          <a:lstStyle/>
          <a:p>
            <a:pPr>
              <a:spcAft>
                <a:spcPts val="600"/>
              </a:spcAft>
            </a:pPr>
            <a:fld id="{DBA1B0FB-D917-4C8C-928F-313BD683BF39}" type="slidenum">
              <a:rPr lang="en-US" sz="1600" b="1" smtClean="0">
                <a:solidFill>
                  <a:schemeClr val="tx1">
                    <a:alpha val="80000"/>
                  </a:schemeClr>
                </a:solidFill>
              </a:rPr>
              <a:pPr>
                <a:spcAft>
                  <a:spcPts val="600"/>
                </a:spcAft>
              </a:pPr>
              <a:t>19</a:t>
            </a:fld>
            <a:endParaRPr lang="en-US" sz="1600" b="1" dirty="0">
              <a:solidFill>
                <a:schemeClr val="tx1">
                  <a:alpha val="80000"/>
                </a:schemeClr>
              </a:solidFill>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830" y="0"/>
            <a:ext cx="4247289" cy="3534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5391" y="2770496"/>
            <a:ext cx="5227268" cy="3684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6769289" y="439411"/>
            <a:ext cx="4913370" cy="1938992"/>
          </a:xfrm>
          <a:prstGeom prst="rect">
            <a:avLst/>
          </a:prstGeom>
          <a:gradFill>
            <a:gsLst>
              <a:gs pos="0">
                <a:srgbClr val="FFC000"/>
              </a:gs>
              <a:gs pos="100000">
                <a:srgbClr val="FFC000"/>
              </a:gs>
              <a:gs pos="54000">
                <a:srgbClr val="FFE181"/>
              </a:gs>
            </a:gsLst>
            <a:lin ang="5400000" scaled="1"/>
          </a:gradFill>
        </p:spPr>
        <p:txBody>
          <a:bodyPr wrap="square" rtlCol="0">
            <a:spAutoFit/>
          </a:bodyPr>
          <a:lstStyle/>
          <a:p>
            <a:pPr algn="just"/>
            <a:r>
              <a:rPr lang="en-IN" sz="2400" dirty="0">
                <a:solidFill>
                  <a:schemeClr val="bg1"/>
                </a:solidFill>
              </a:rPr>
              <a:t>Table shows different states and their total samples collected, positive and negative cases. It also shows the bars which are shown using conditional formatting.</a:t>
            </a:r>
          </a:p>
        </p:txBody>
      </p:sp>
      <p:sp>
        <p:nvSpPr>
          <p:cNvPr id="12" name="TextBox 11"/>
          <p:cNvSpPr txBox="1"/>
          <p:nvPr/>
        </p:nvSpPr>
        <p:spPr>
          <a:xfrm>
            <a:off x="363889" y="4007038"/>
            <a:ext cx="4303647" cy="1938992"/>
          </a:xfrm>
          <a:prstGeom prst="rect">
            <a:avLst/>
          </a:prstGeom>
          <a:gradFill>
            <a:gsLst>
              <a:gs pos="0">
                <a:srgbClr val="FFC000"/>
              </a:gs>
              <a:gs pos="100000">
                <a:srgbClr val="FFC000"/>
              </a:gs>
              <a:gs pos="54000">
                <a:srgbClr val="FFE181"/>
              </a:gs>
            </a:gsLst>
            <a:lin ang="5400000" scaled="1"/>
          </a:gradFill>
        </p:spPr>
        <p:txBody>
          <a:bodyPr wrap="square" rtlCol="0">
            <a:spAutoFit/>
          </a:bodyPr>
          <a:lstStyle/>
          <a:p>
            <a:pPr algn="just"/>
            <a:r>
              <a:rPr lang="en-IN" sz="2400" dirty="0">
                <a:solidFill>
                  <a:schemeClr val="bg1"/>
                </a:solidFill>
              </a:rPr>
              <a:t>The India’s map shows the entire view. It’s tooltip will show the total confirmed, cured, deaths, total doses administered and vaccinated count.</a:t>
            </a:r>
          </a:p>
        </p:txBody>
      </p:sp>
      <p:sp>
        <p:nvSpPr>
          <p:cNvPr id="13" name="Right Arrow 12"/>
          <p:cNvSpPr/>
          <p:nvPr/>
        </p:nvSpPr>
        <p:spPr>
          <a:xfrm rot="10800000">
            <a:off x="5133821" y="4491707"/>
            <a:ext cx="750627" cy="484827"/>
          </a:xfrm>
          <a:prstGeom prst="rightArrow">
            <a:avLst>
              <a:gd name="adj1" fmla="val 50000"/>
              <a:gd name="adj2" fmla="val 55630"/>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14" name="Right Arrow 13"/>
          <p:cNvSpPr/>
          <p:nvPr/>
        </p:nvSpPr>
        <p:spPr>
          <a:xfrm>
            <a:off x="5133823" y="1351071"/>
            <a:ext cx="750627" cy="484827"/>
          </a:xfrm>
          <a:prstGeom prst="rightArrow">
            <a:avLst/>
          </a:prstGeom>
          <a:noFill/>
          <a:ln>
            <a:solidFill>
              <a:srgbClr val="FFFF00"/>
            </a:solidFill>
          </a:ln>
          <a:effectLst>
            <a:innerShdw blurRad="63500" dist="50800" dir="13500000">
              <a:schemeClr val="tx1">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Tree>
    <p:extLst>
      <p:ext uri="{BB962C8B-B14F-4D97-AF65-F5344CB8AC3E}">
        <p14:creationId xmlns:p14="http://schemas.microsoft.com/office/powerpoint/2010/main" val="288274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xEl>
                                              <p:pRg st="0" end="0"/>
                                            </p:txEl>
                                          </p:spTgt>
                                        </p:tgtEl>
                                        <p:attrNameLst>
                                          <p:attrName>style.visibility</p:attrName>
                                        </p:attrNameLst>
                                      </p:cBhvr>
                                      <p:to>
                                        <p:strVal val="visible"/>
                                      </p:to>
                                    </p:set>
                                    <p:animEffect transition="in" filter="fade">
                                      <p:cBhvr>
                                        <p:cTn id="14" dur="1000"/>
                                        <p:tgtEl>
                                          <p:spTgt spid="12">
                                            <p:txEl>
                                              <p:pRg st="0" end="0"/>
                                            </p:txEl>
                                          </p:spTgt>
                                        </p:tgtEl>
                                      </p:cBhvr>
                                    </p:animEffect>
                                    <p:anim calcmode="lin" valueType="num">
                                      <p:cBhvr>
                                        <p:cTn id="15"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grpSp>
        <p:nvGrpSpPr>
          <p:cNvPr id="18" name="Group 19">
            <a:extLst>
              <a:ext uri="{FF2B5EF4-FFF2-40B4-BE49-F238E27FC236}">
                <a16:creationId xmlns:a16="http://schemas.microsoft.com/office/drawing/2014/main" xmlns="" id="{3BDBC526-6DCD-4FF6-8395-D8C22E46E52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613998" y="5334748"/>
            <a:ext cx="678135" cy="990000"/>
            <a:chOff x="10490969" y="1448827"/>
            <a:chExt cx="678135" cy="990000"/>
          </a:xfrm>
        </p:grpSpPr>
        <p:sp>
          <p:nvSpPr>
            <p:cNvPr id="21" name="Freeform: Shape 20">
              <a:extLst>
                <a:ext uri="{FF2B5EF4-FFF2-40B4-BE49-F238E27FC236}">
                  <a16:creationId xmlns:a16="http://schemas.microsoft.com/office/drawing/2014/main" xmlns="" id="{02ECB475-568C-47AC-B16D-2E202DEB2DE0}"/>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xmlns="" id="{080D8764-525A-441E-B58F-068E82F0971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xmlns="" id="{11196109-6F2B-4738-B2FC-2CCC753AABD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Shape 23">
              <a:extLst>
                <a:ext uri="{FF2B5EF4-FFF2-40B4-BE49-F238E27FC236}">
                  <a16:creationId xmlns:a16="http://schemas.microsoft.com/office/drawing/2014/main" xmlns="" id="{F7E468C2-69B8-470B-85E3-801A3CB1D7E2}"/>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25" name="Rectangle 25">
            <a:extLst>
              <a:ext uri="{FF2B5EF4-FFF2-40B4-BE49-F238E27FC236}">
                <a16:creationId xmlns:a16="http://schemas.microsoft.com/office/drawing/2014/main" xmlns="" id="{A5931BE0-4B93-4D6C-878E-ACC59D6B45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0046426E-F6F6-4A7C-9181-8C3090996261}"/>
              </a:ext>
            </a:extLst>
          </p:cNvPr>
          <p:cNvSpPr>
            <a:spLocks noGrp="1"/>
          </p:cNvSpPr>
          <p:nvPr>
            <p:ph type="title"/>
          </p:nvPr>
        </p:nvSpPr>
        <p:spPr>
          <a:xfrm>
            <a:off x="985374" y="335935"/>
            <a:ext cx="3565524" cy="957481"/>
          </a:xfrm>
        </p:spPr>
        <p:txBody>
          <a:bodyPr vert="horz" wrap="square" lIns="0" tIns="0" rIns="0" bIns="0" rtlCol="0" anchor="b" anchorCtr="0">
            <a:normAutofit/>
          </a:bodyPr>
          <a:lstStyle/>
          <a:p>
            <a:pPr>
              <a:lnSpc>
                <a:spcPct val="100000"/>
              </a:lnSpc>
            </a:pPr>
            <a:r>
              <a:rPr lang="en-US" b="1" u="sng" kern="1200" dirty="0">
                <a:solidFill>
                  <a:schemeClr val="accent2">
                    <a:lumMod val="60000"/>
                    <a:lumOff val="40000"/>
                  </a:schemeClr>
                </a:solidFill>
                <a:latin typeface="+mj-lt"/>
                <a:ea typeface="+mj-ea"/>
                <a:cs typeface="+mj-cs"/>
              </a:rPr>
              <a:t>CONTENT</a:t>
            </a:r>
            <a:endParaRPr lang="en-US" u="sng" kern="1200" dirty="0">
              <a:solidFill>
                <a:schemeClr val="accent2">
                  <a:lumMod val="60000"/>
                  <a:lumOff val="40000"/>
                </a:schemeClr>
              </a:solidFill>
              <a:latin typeface="+mj-lt"/>
              <a:ea typeface="+mj-ea"/>
              <a:cs typeface="+mj-cs"/>
            </a:endParaRPr>
          </a:p>
        </p:txBody>
      </p:sp>
      <p:pic>
        <p:nvPicPr>
          <p:cNvPr id="7" name="Picture Placeholder 6" descr="A picture containing colorful&#10;&#10;Description automatically generated">
            <a:extLst>
              <a:ext uri="{FF2B5EF4-FFF2-40B4-BE49-F238E27FC236}">
                <a16:creationId xmlns:a16="http://schemas.microsoft.com/office/drawing/2014/main" xmlns="" id="{522C1307-F569-4960-B2F3-BB9DF756B53E}"/>
              </a:ext>
            </a:extLst>
          </p:cNvPr>
          <p:cNvPicPr>
            <a:picLocks noGrp="1" noChangeAspect="1"/>
          </p:cNvPicPr>
          <p:nvPr>
            <p:ph type="pic" sz="quarter" idx="13"/>
          </p:nvPr>
        </p:nvPicPr>
        <p:blipFill rotWithShape="1">
          <a:blip r:embed="rId2"/>
          <a:srcRect l="18" r="35726"/>
          <a:stretch/>
        </p:blipFill>
        <p:spPr>
          <a:xfrm>
            <a:off x="7900910" y="1725559"/>
            <a:ext cx="3894972" cy="3516922"/>
          </a:xfrm>
          <a:custGeom>
            <a:avLst/>
            <a:gdLst/>
            <a:ahLst/>
            <a:cxnLst/>
            <a:rect l="l" t="t" r="r" b="b"/>
            <a:pathLst>
              <a:path w="7641102" h="6858000">
                <a:moveTo>
                  <a:pt x="0" y="0"/>
                </a:moveTo>
                <a:lnTo>
                  <a:pt x="7641102" y="0"/>
                </a:lnTo>
                <a:lnTo>
                  <a:pt x="7641102" y="6858000"/>
                </a:lnTo>
                <a:lnTo>
                  <a:pt x="0" y="6858000"/>
                </a:lnTo>
                <a:close/>
              </a:path>
            </a:pathLst>
          </a:custGeom>
        </p:spPr>
      </p:pic>
      <p:sp>
        <p:nvSpPr>
          <p:cNvPr id="28" name="Rectangle 27">
            <a:extLst>
              <a:ext uri="{FF2B5EF4-FFF2-40B4-BE49-F238E27FC236}">
                <a16:creationId xmlns:a16="http://schemas.microsoft.com/office/drawing/2014/main" xmlns="" id="{6FF3A87B-2255-45E0-A551-C11FAF9329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550898" y="5773729"/>
            <a:ext cx="7641102"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14">
            <a:extLst>
              <a:ext uri="{FF2B5EF4-FFF2-40B4-BE49-F238E27FC236}">
                <a16:creationId xmlns:a16="http://schemas.microsoft.com/office/drawing/2014/main" xmlns="" id="{3B199C97-F175-437D-8311-DB662925C063}"/>
              </a:ext>
            </a:extLst>
          </p:cNvPr>
          <p:cNvSpPr>
            <a:spLocks noGrp="1"/>
          </p:cNvSpPr>
          <p:nvPr>
            <p:ph type="sldNum" sz="quarter" idx="12"/>
          </p:nvPr>
        </p:nvSpPr>
        <p:spPr>
          <a:xfrm>
            <a:off x="10092252" y="6198976"/>
            <a:ext cx="1692274" cy="153888"/>
          </a:xfrm>
        </p:spPr>
        <p:txBody>
          <a:bodyPr vert="horz" wrap="square" lIns="0" tIns="0" rIns="0" bIns="0" rtlCol="0" anchor="ctr">
            <a:noAutofit/>
          </a:bodyPr>
          <a:lstStyle/>
          <a:p>
            <a:pPr>
              <a:spcAft>
                <a:spcPts val="600"/>
              </a:spcAft>
            </a:pPr>
            <a:fld id="{DBA1B0FB-D917-4C8C-928F-313BD683BF39}" type="slidenum">
              <a:rPr lang="en-US" sz="1600" b="1" smtClean="0">
                <a:solidFill>
                  <a:schemeClr val="tx1">
                    <a:alpha val="80000"/>
                  </a:schemeClr>
                </a:solidFill>
              </a:rPr>
              <a:pPr>
                <a:spcAft>
                  <a:spcPts val="600"/>
                </a:spcAft>
              </a:pPr>
              <a:t>2</a:t>
            </a:fld>
            <a:endParaRPr lang="en-US" sz="1600" b="1" dirty="0">
              <a:solidFill>
                <a:schemeClr val="tx1">
                  <a:alpha val="80000"/>
                </a:schemeClr>
              </a:solidFill>
            </a:endParaRPr>
          </a:p>
        </p:txBody>
      </p:sp>
      <p:sp>
        <p:nvSpPr>
          <p:cNvPr id="3" name="TextBox 2">
            <a:extLst>
              <a:ext uri="{FF2B5EF4-FFF2-40B4-BE49-F238E27FC236}">
                <a16:creationId xmlns:a16="http://schemas.microsoft.com/office/drawing/2014/main" xmlns="" id="{1815A7DC-4058-4D2F-979D-29254F6A5196}"/>
              </a:ext>
            </a:extLst>
          </p:cNvPr>
          <p:cNvSpPr txBox="1"/>
          <p:nvPr/>
        </p:nvSpPr>
        <p:spPr>
          <a:xfrm>
            <a:off x="930817" y="1577127"/>
            <a:ext cx="5877833" cy="3785652"/>
          </a:xfrm>
          <a:prstGeom prst="rect">
            <a:avLst/>
          </a:prstGeom>
          <a:noFill/>
        </p:spPr>
        <p:txBody>
          <a:bodyPr wrap="square" rtlCol="0">
            <a:spAutoFit/>
          </a:bodyPr>
          <a:lstStyle/>
          <a:p>
            <a:pPr marL="342900" indent="-342900">
              <a:buFont typeface="+mj-lt"/>
              <a:buAutoNum type="arabicPeriod"/>
            </a:pPr>
            <a:r>
              <a:rPr lang="en-US" sz="2000" dirty="0"/>
              <a:t>Introduction   </a:t>
            </a:r>
            <a:r>
              <a:rPr lang="en-US" sz="2000" dirty="0">
                <a:solidFill>
                  <a:schemeClr val="tx1">
                    <a:lumMod val="65000"/>
                  </a:schemeClr>
                </a:solidFill>
              </a:rPr>
              <a:t>----------------------------------------------</a:t>
            </a:r>
          </a:p>
          <a:p>
            <a:pPr marL="342900" indent="-342900">
              <a:buFont typeface="+mj-lt"/>
              <a:buAutoNum type="arabicPeriod"/>
            </a:pPr>
            <a:r>
              <a:rPr lang="en-US" sz="2000" dirty="0"/>
              <a:t>Tools used to create dashboard   </a:t>
            </a:r>
            <a:r>
              <a:rPr lang="en-US" sz="2000" dirty="0">
                <a:solidFill>
                  <a:schemeClr val="tx1">
                    <a:lumMod val="65000"/>
                  </a:schemeClr>
                </a:solidFill>
              </a:rPr>
              <a:t>-----------------------</a:t>
            </a:r>
          </a:p>
          <a:p>
            <a:pPr marL="342900" indent="-342900">
              <a:buFont typeface="+mj-lt"/>
              <a:buAutoNum type="arabicPeriod"/>
            </a:pPr>
            <a:r>
              <a:rPr lang="en-US" sz="2000" dirty="0"/>
              <a:t>Overview of Dataset   </a:t>
            </a:r>
            <a:r>
              <a:rPr lang="en-US" sz="2000" dirty="0">
                <a:solidFill>
                  <a:schemeClr val="tx1">
                    <a:lumMod val="65000"/>
                  </a:schemeClr>
                </a:solidFill>
              </a:rPr>
              <a:t>------------------------------------</a:t>
            </a:r>
          </a:p>
          <a:p>
            <a:pPr marL="342900" indent="-342900">
              <a:buFont typeface="+mj-lt"/>
              <a:buAutoNum type="arabicPeriod"/>
            </a:pPr>
            <a:r>
              <a:rPr lang="en-US" sz="2000" dirty="0"/>
              <a:t>Power BI    </a:t>
            </a:r>
            <a:r>
              <a:rPr lang="en-US" sz="2000" dirty="0">
                <a:solidFill>
                  <a:schemeClr val="tx1">
                    <a:lumMod val="65000"/>
                  </a:schemeClr>
                </a:solidFill>
              </a:rPr>
              <a:t>--------------------------------------------------</a:t>
            </a:r>
          </a:p>
          <a:p>
            <a:pPr marL="342900" indent="-342900">
              <a:buFont typeface="+mj-lt"/>
              <a:buAutoNum type="arabicPeriod"/>
            </a:pPr>
            <a:r>
              <a:rPr lang="en-US" sz="2000" dirty="0"/>
              <a:t>Power BI Dashboard</a:t>
            </a:r>
          </a:p>
          <a:p>
            <a:pPr marL="857250" lvl="1" indent="-400050">
              <a:buFont typeface="+mj-lt"/>
              <a:buAutoNum type="romanLcPeriod"/>
            </a:pPr>
            <a:r>
              <a:rPr lang="en-US" sz="2000" dirty="0"/>
              <a:t>Cover page    </a:t>
            </a:r>
            <a:r>
              <a:rPr lang="en-US" sz="2000" dirty="0">
                <a:solidFill>
                  <a:schemeClr val="tx1">
                    <a:lumMod val="65000"/>
                  </a:schemeClr>
                </a:solidFill>
              </a:rPr>
              <a:t>----------------------------------------</a:t>
            </a:r>
          </a:p>
          <a:p>
            <a:pPr marL="857250" lvl="1" indent="-400050">
              <a:buFont typeface="+mj-lt"/>
              <a:buAutoNum type="romanLcPeriod"/>
            </a:pPr>
            <a:r>
              <a:rPr lang="en-US" sz="2000" dirty="0"/>
              <a:t>COVID-19 Overview    </a:t>
            </a:r>
            <a:r>
              <a:rPr lang="en-US" sz="2000" dirty="0">
                <a:solidFill>
                  <a:schemeClr val="tx1">
                    <a:lumMod val="65000"/>
                  </a:schemeClr>
                </a:solidFill>
              </a:rPr>
              <a:t>----------------------------</a:t>
            </a:r>
          </a:p>
          <a:p>
            <a:pPr marL="857250" lvl="1" indent="-400050">
              <a:buFont typeface="+mj-lt"/>
              <a:buAutoNum type="romanLcPeriod"/>
            </a:pPr>
            <a:r>
              <a:rPr lang="en-US" sz="2000" dirty="0"/>
              <a:t>India Report    </a:t>
            </a:r>
            <a:r>
              <a:rPr lang="en-US" sz="2000" dirty="0">
                <a:solidFill>
                  <a:schemeClr val="tx1">
                    <a:lumMod val="65000"/>
                  </a:schemeClr>
                </a:solidFill>
              </a:rPr>
              <a:t>---------------------------------------</a:t>
            </a:r>
          </a:p>
          <a:p>
            <a:pPr marL="857250" lvl="1" indent="-400050">
              <a:buFont typeface="+mj-lt"/>
              <a:buAutoNum type="romanLcPeriod"/>
            </a:pPr>
            <a:r>
              <a:rPr lang="en-US" sz="2000" dirty="0"/>
              <a:t>India Overview    </a:t>
            </a:r>
            <a:r>
              <a:rPr lang="en-US" sz="2000" dirty="0">
                <a:solidFill>
                  <a:schemeClr val="tx1">
                    <a:lumMod val="65000"/>
                  </a:schemeClr>
                </a:solidFill>
              </a:rPr>
              <a:t>------------------------------------</a:t>
            </a:r>
          </a:p>
          <a:p>
            <a:pPr marL="342900" indent="-342900">
              <a:buFont typeface="+mj-lt"/>
              <a:buAutoNum type="arabicPeriod"/>
            </a:pPr>
            <a:r>
              <a:rPr lang="en-US" sz="2000" dirty="0"/>
              <a:t>SAS Tool   </a:t>
            </a:r>
            <a:r>
              <a:rPr lang="en-US" sz="2000" dirty="0">
                <a:solidFill>
                  <a:schemeClr val="tx1">
                    <a:lumMod val="65000"/>
                  </a:schemeClr>
                </a:solidFill>
              </a:rPr>
              <a:t>---------------------------------------------------</a:t>
            </a:r>
          </a:p>
          <a:p>
            <a:pPr marL="342900" indent="-342900">
              <a:buFont typeface="+mj-lt"/>
              <a:buAutoNum type="arabicPeriod"/>
            </a:pPr>
            <a:r>
              <a:rPr lang="en-US" sz="2000" dirty="0"/>
              <a:t>Python Programming   </a:t>
            </a:r>
            <a:r>
              <a:rPr lang="en-US" sz="2000" dirty="0">
                <a:solidFill>
                  <a:schemeClr val="tx1">
                    <a:lumMod val="65000"/>
                  </a:schemeClr>
                </a:solidFill>
              </a:rPr>
              <a:t>------------------------------------</a:t>
            </a:r>
          </a:p>
          <a:p>
            <a:pPr marL="342900" indent="-342900">
              <a:buFont typeface="+mj-lt"/>
              <a:buAutoNum type="arabicPeriod"/>
            </a:pPr>
            <a:r>
              <a:rPr lang="en-US" sz="2000" dirty="0"/>
              <a:t>Tableau    </a:t>
            </a:r>
            <a:r>
              <a:rPr lang="en-US" sz="2000" dirty="0">
                <a:solidFill>
                  <a:schemeClr val="tx1">
                    <a:lumMod val="65000"/>
                  </a:schemeClr>
                </a:solidFill>
              </a:rPr>
              <a:t>----------------------------------------------------</a:t>
            </a:r>
          </a:p>
        </p:txBody>
      </p:sp>
      <p:sp>
        <p:nvSpPr>
          <p:cNvPr id="4" name="TextBox 3">
            <a:extLst>
              <a:ext uri="{FF2B5EF4-FFF2-40B4-BE49-F238E27FC236}">
                <a16:creationId xmlns:a16="http://schemas.microsoft.com/office/drawing/2014/main" xmlns="" id="{B24137B9-7B6F-4BAC-9384-D41C752B38F1}"/>
              </a:ext>
            </a:extLst>
          </p:cNvPr>
          <p:cNvSpPr txBox="1"/>
          <p:nvPr/>
        </p:nvSpPr>
        <p:spPr>
          <a:xfrm>
            <a:off x="6694538" y="1591194"/>
            <a:ext cx="494409" cy="3785652"/>
          </a:xfrm>
          <a:prstGeom prst="rect">
            <a:avLst/>
          </a:prstGeom>
          <a:noFill/>
        </p:spPr>
        <p:txBody>
          <a:bodyPr wrap="square" rtlCol="0">
            <a:spAutoFit/>
          </a:bodyPr>
          <a:lstStyle/>
          <a:p>
            <a:pPr algn="ctr"/>
            <a:r>
              <a:rPr lang="en-US" sz="2000" dirty="0"/>
              <a:t>3</a:t>
            </a:r>
          </a:p>
          <a:p>
            <a:pPr algn="ctr"/>
            <a:r>
              <a:rPr lang="en-US" sz="2000" dirty="0"/>
              <a:t>4</a:t>
            </a:r>
          </a:p>
          <a:p>
            <a:pPr algn="ctr"/>
            <a:r>
              <a:rPr lang="en-US" sz="2000" dirty="0"/>
              <a:t>5</a:t>
            </a:r>
          </a:p>
          <a:p>
            <a:pPr algn="ctr"/>
            <a:r>
              <a:rPr lang="en-US" sz="2000" dirty="0"/>
              <a:t>6</a:t>
            </a:r>
          </a:p>
          <a:p>
            <a:pPr algn="ctr"/>
            <a:endParaRPr lang="en-US" sz="2000" dirty="0"/>
          </a:p>
          <a:p>
            <a:pPr algn="ctr"/>
            <a:r>
              <a:rPr lang="en-US" sz="2000" dirty="0"/>
              <a:t>7</a:t>
            </a:r>
          </a:p>
          <a:p>
            <a:pPr algn="ctr"/>
            <a:r>
              <a:rPr lang="en-US" sz="2000" dirty="0"/>
              <a:t>9</a:t>
            </a:r>
          </a:p>
          <a:p>
            <a:pPr algn="ctr"/>
            <a:r>
              <a:rPr lang="en-US" sz="2000" dirty="0" smtClean="0"/>
              <a:t>15</a:t>
            </a:r>
            <a:endParaRPr lang="en-US" sz="2000" dirty="0"/>
          </a:p>
          <a:p>
            <a:pPr algn="ctr"/>
            <a:r>
              <a:rPr lang="en-US" sz="2000" dirty="0" smtClean="0"/>
              <a:t>18</a:t>
            </a:r>
            <a:endParaRPr lang="en-US" sz="2000" dirty="0"/>
          </a:p>
          <a:p>
            <a:pPr algn="ctr"/>
            <a:r>
              <a:rPr lang="en-US" sz="2000" dirty="0" smtClean="0"/>
              <a:t>20</a:t>
            </a:r>
            <a:endParaRPr lang="en-US" sz="2000" dirty="0"/>
          </a:p>
          <a:p>
            <a:pPr algn="ctr"/>
            <a:r>
              <a:rPr lang="en-US" sz="2000" dirty="0" smtClean="0"/>
              <a:t>28</a:t>
            </a:r>
            <a:endParaRPr lang="en-US" sz="2000" dirty="0"/>
          </a:p>
          <a:p>
            <a:pPr algn="ctr"/>
            <a:r>
              <a:rPr lang="en-US" sz="2000" dirty="0" smtClean="0"/>
              <a:t>38</a:t>
            </a:r>
            <a:endParaRPr lang="en-US" sz="2000" dirty="0"/>
          </a:p>
        </p:txBody>
      </p:sp>
    </p:spTree>
    <p:extLst>
      <p:ext uri="{BB962C8B-B14F-4D97-AF65-F5344CB8AC3E}">
        <p14:creationId xmlns:p14="http://schemas.microsoft.com/office/powerpoint/2010/main" val="23132348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0">
              <a:schemeClr val="accent2">
                <a:lumMod val="60000"/>
                <a:lumOff val="40000"/>
              </a:schemeClr>
            </a:gs>
            <a:gs pos="100000">
              <a:srgbClr val="92D050"/>
            </a:gs>
          </a:gsLst>
          <a:lin ang="5400000" scaled="1"/>
        </a:gra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xmlns="" id="{3BDBC526-6DCD-4FF6-8395-D8C22E46E52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613998" y="5334748"/>
            <a:ext cx="678135" cy="990000"/>
            <a:chOff x="10490969" y="1448827"/>
            <a:chExt cx="678135" cy="990000"/>
          </a:xfrm>
        </p:grpSpPr>
        <p:sp>
          <p:nvSpPr>
            <p:cNvPr id="21" name="Freeform: Shape 20">
              <a:extLst>
                <a:ext uri="{FF2B5EF4-FFF2-40B4-BE49-F238E27FC236}">
                  <a16:creationId xmlns:a16="http://schemas.microsoft.com/office/drawing/2014/main" xmlns="" id="{02ECB475-568C-47AC-B16D-2E202DEB2DE0}"/>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xmlns="" id="{080D8764-525A-441E-B58F-068E82F0971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xmlns="" id="{11196109-6F2B-4738-B2FC-2CCC753AABD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Shape 23">
              <a:extLst>
                <a:ext uri="{FF2B5EF4-FFF2-40B4-BE49-F238E27FC236}">
                  <a16:creationId xmlns:a16="http://schemas.microsoft.com/office/drawing/2014/main" xmlns="" id="{F7E468C2-69B8-470B-85E3-801A3CB1D7E2}"/>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6" name="Rectangle 25">
            <a:extLst>
              <a:ext uri="{FF2B5EF4-FFF2-40B4-BE49-F238E27FC236}">
                <a16:creationId xmlns:a16="http://schemas.microsoft.com/office/drawing/2014/main" xmlns="" id="{A5931BE0-4B93-4D6C-878E-ACC59D6B45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xmlns="" id="{E1E7D98D-6710-41D2-B258-E1A1059D29F8}"/>
              </a:ext>
            </a:extLst>
          </p:cNvPr>
          <p:cNvSpPr>
            <a:spLocks noGrp="1"/>
          </p:cNvSpPr>
          <p:nvPr>
            <p:ph type="sldNum" sz="quarter" idx="12"/>
          </p:nvPr>
        </p:nvSpPr>
        <p:spPr>
          <a:xfrm>
            <a:off x="9922359" y="6177470"/>
            <a:ext cx="1692274" cy="350788"/>
          </a:xfrm>
        </p:spPr>
        <p:txBody>
          <a:bodyPr vert="horz" wrap="square" lIns="0" tIns="0" rIns="0" bIns="0" rtlCol="0" anchor="ctr">
            <a:normAutofit/>
          </a:bodyPr>
          <a:lstStyle/>
          <a:p>
            <a:pPr>
              <a:spcAft>
                <a:spcPts val="600"/>
              </a:spcAft>
            </a:pPr>
            <a:fld id="{DBA1B0FB-D917-4C8C-928F-313BD683BF39}" type="slidenum">
              <a:rPr lang="en-US" sz="1600" b="1" smtClean="0">
                <a:solidFill>
                  <a:schemeClr val="bg1">
                    <a:alpha val="80000"/>
                  </a:schemeClr>
                </a:solidFill>
              </a:rPr>
              <a:pPr>
                <a:spcAft>
                  <a:spcPts val="600"/>
                </a:spcAft>
              </a:pPr>
              <a:t>20</a:t>
            </a:fld>
            <a:endParaRPr lang="en-US" sz="1600" b="1" dirty="0">
              <a:solidFill>
                <a:schemeClr val="bg1">
                  <a:alpha val="80000"/>
                </a:schemeClr>
              </a:solidFill>
            </a:endParaRPr>
          </a:p>
        </p:txBody>
      </p:sp>
      <p:sp>
        <p:nvSpPr>
          <p:cNvPr id="6" name="TextBox 5">
            <a:extLst>
              <a:ext uri="{FF2B5EF4-FFF2-40B4-BE49-F238E27FC236}">
                <a16:creationId xmlns:a16="http://schemas.microsoft.com/office/drawing/2014/main" xmlns="" id="{447179C0-39B7-47D9-9AA3-4D0A205F6987}"/>
              </a:ext>
            </a:extLst>
          </p:cNvPr>
          <p:cNvSpPr txBox="1"/>
          <p:nvPr/>
        </p:nvSpPr>
        <p:spPr>
          <a:xfrm>
            <a:off x="908581" y="1417593"/>
            <a:ext cx="10374834" cy="4524315"/>
          </a:xfrm>
          <a:prstGeom prst="rect">
            <a:avLst/>
          </a:prstGeom>
          <a:solidFill>
            <a:schemeClr val="tx1">
              <a:alpha val="70000"/>
            </a:schemeClr>
          </a:solidFill>
        </p:spPr>
        <p:txBody>
          <a:bodyPr wrap="square" rtlCol="0">
            <a:spAutoFit/>
          </a:bodyPr>
          <a:lstStyle/>
          <a:p>
            <a:pPr algn="just"/>
            <a:r>
              <a:rPr lang="en-US" sz="2400" dirty="0">
                <a:solidFill>
                  <a:schemeClr val="bg1"/>
                </a:solidFill>
                <a:cs typeface="Times New Roman" panose="02020603050405020304" pitchFamily="18" charset="0"/>
              </a:rPr>
              <a:t>SAS stands for Statistical Analysis System. It was created in the year 1960 by the SAS Institute. </a:t>
            </a:r>
            <a:r>
              <a:rPr lang="en-US" sz="2400" i="0" dirty="0">
                <a:solidFill>
                  <a:schemeClr val="bg1"/>
                </a:solidFill>
                <a:effectLst/>
                <a:cs typeface="Times New Roman" panose="02020603050405020304" pitchFamily="18" charset="0"/>
              </a:rPr>
              <a:t>It is an integrated software suite for advanced analytics, business intelligence, data management, and predictive analytics. SAS is a group of computer programs that work together to store data values and retrieve them, modify data, compute simple and complex statistical analyses, and create reports.</a:t>
            </a:r>
          </a:p>
          <a:p>
            <a:endParaRPr lang="en-US" sz="2400" dirty="0">
              <a:solidFill>
                <a:schemeClr val="bg1"/>
              </a:solidFill>
              <a:cs typeface="Times New Roman" panose="02020603050405020304" pitchFamily="18" charset="0"/>
            </a:endParaRPr>
          </a:p>
          <a:p>
            <a:pPr algn="just"/>
            <a:r>
              <a:rPr lang="en-US" sz="2400" dirty="0">
                <a:solidFill>
                  <a:schemeClr val="bg1"/>
                </a:solidFill>
                <a:cs typeface="Times New Roman" panose="02020603050405020304" pitchFamily="18" charset="0"/>
              </a:rPr>
              <a:t>Using SAS, we can visualize data in various forms such as Boxplots, Bar Charts, Pie Charts, Scatterplots and Histograms.</a:t>
            </a:r>
            <a:r>
              <a:rPr lang="en-US" sz="2400" i="0" dirty="0">
                <a:solidFill>
                  <a:srgbClr val="202124"/>
                </a:solidFill>
                <a:effectLst/>
                <a:cs typeface="Times New Roman" panose="02020603050405020304" pitchFamily="18" charset="0"/>
              </a:rPr>
              <a:t> SAS technology helps you prepare data, create reports and graphs, discover new insights and share those visualizations with others via the Web, PDFs or mobile devices. </a:t>
            </a:r>
            <a:r>
              <a:rPr lang="en-US" sz="2400" i="0" dirty="0">
                <a:solidFill>
                  <a:srgbClr val="000000"/>
                </a:solidFill>
                <a:effectLst/>
                <a:cs typeface="Times New Roman" panose="02020603050405020304" pitchFamily="18" charset="0"/>
              </a:rPr>
              <a:t>Data visualization technology from SAS delivers fast answers to complex questions, regardless of the size of your data.</a:t>
            </a:r>
            <a:endParaRPr lang="en-US" sz="2400" dirty="0">
              <a:solidFill>
                <a:schemeClr val="bg1"/>
              </a:solidFill>
              <a:cs typeface="Times New Roman" panose="02020603050405020304" pitchFamily="18" charset="0"/>
            </a:endParaRPr>
          </a:p>
        </p:txBody>
      </p:sp>
      <p:sp>
        <p:nvSpPr>
          <p:cNvPr id="25" name="TextBox 24">
            <a:extLst>
              <a:ext uri="{FF2B5EF4-FFF2-40B4-BE49-F238E27FC236}">
                <a16:creationId xmlns:a16="http://schemas.microsoft.com/office/drawing/2014/main" xmlns="" id="{C4F2AFA0-E9BD-4021-A6EE-FFA8F52F9327}"/>
              </a:ext>
            </a:extLst>
          </p:cNvPr>
          <p:cNvSpPr txBox="1"/>
          <p:nvPr/>
        </p:nvSpPr>
        <p:spPr>
          <a:xfrm>
            <a:off x="3411490" y="219588"/>
            <a:ext cx="5369017" cy="954107"/>
          </a:xfrm>
          <a:prstGeom prst="rect">
            <a:avLst/>
          </a:prstGeom>
          <a:solidFill>
            <a:srgbClr val="FFFF00">
              <a:alpha val="45000"/>
            </a:srgbClr>
          </a:solidFill>
        </p:spPr>
        <p:txBody>
          <a:bodyPr wrap="square" rtlCol="0">
            <a:spAutoFit/>
          </a:bodyPr>
          <a:lstStyle/>
          <a:p>
            <a:pPr algn="ctr"/>
            <a:r>
              <a:rPr lang="en-US" sz="2800" b="1" u="sng" dirty="0">
                <a:solidFill>
                  <a:schemeClr val="bg1"/>
                </a:solidFill>
                <a:latin typeface="Cavolini" panose="03000502040302020204" pitchFamily="66" charset="0"/>
                <a:cs typeface="Cavolini" panose="03000502040302020204" pitchFamily="66" charset="0"/>
              </a:rPr>
              <a:t>Statistical Analysis System (SAS)</a:t>
            </a:r>
            <a:r>
              <a:rPr lang="en-US" sz="2800" b="1" u="sng" dirty="0">
                <a:solidFill>
                  <a:schemeClr val="bg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rPr>
              <a:t> </a:t>
            </a:r>
          </a:p>
        </p:txBody>
      </p:sp>
    </p:spTree>
    <p:extLst>
      <p:ext uri="{BB962C8B-B14F-4D97-AF65-F5344CB8AC3E}">
        <p14:creationId xmlns:p14="http://schemas.microsoft.com/office/powerpoint/2010/main" val="3894556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1000"/>
                                        <p:tgtEl>
                                          <p:spTgt spid="6">
                                            <p:txEl>
                                              <p:pRg st="2" end="2"/>
                                            </p:txEl>
                                          </p:spTgt>
                                        </p:tgtEl>
                                      </p:cBhvr>
                                    </p:animEffect>
                                    <p:anim calcmode="lin" valueType="num">
                                      <p:cBhvr>
                                        <p:cTn id="13"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0">
              <a:schemeClr val="accent2">
                <a:lumMod val="60000"/>
                <a:lumOff val="40000"/>
              </a:schemeClr>
            </a:gs>
            <a:gs pos="100000">
              <a:srgbClr val="92D050"/>
            </a:gs>
          </a:gsLst>
          <a:lin ang="5400000" scaled="1"/>
        </a:gra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xmlns="" id="{3BDBC526-6DCD-4FF6-8395-D8C22E46E52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613998" y="5334748"/>
            <a:ext cx="678135" cy="990000"/>
            <a:chOff x="10490969" y="1448827"/>
            <a:chExt cx="678135" cy="990000"/>
          </a:xfrm>
        </p:grpSpPr>
        <p:sp>
          <p:nvSpPr>
            <p:cNvPr id="21" name="Freeform: Shape 20">
              <a:extLst>
                <a:ext uri="{FF2B5EF4-FFF2-40B4-BE49-F238E27FC236}">
                  <a16:creationId xmlns:a16="http://schemas.microsoft.com/office/drawing/2014/main" xmlns="" id="{02ECB475-568C-47AC-B16D-2E202DEB2DE0}"/>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xmlns="" id="{080D8764-525A-441E-B58F-068E82F0971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xmlns="" id="{11196109-6F2B-4738-B2FC-2CCC753AABD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Shape 23">
              <a:extLst>
                <a:ext uri="{FF2B5EF4-FFF2-40B4-BE49-F238E27FC236}">
                  <a16:creationId xmlns:a16="http://schemas.microsoft.com/office/drawing/2014/main" xmlns="" id="{F7E468C2-69B8-470B-85E3-801A3CB1D7E2}"/>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6" name="Rectangle 25">
            <a:extLst>
              <a:ext uri="{FF2B5EF4-FFF2-40B4-BE49-F238E27FC236}">
                <a16:creationId xmlns:a16="http://schemas.microsoft.com/office/drawing/2014/main" xmlns="" id="{A5931BE0-4B93-4D6C-878E-ACC59D6B45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xmlns="" id="{E1E7D98D-6710-41D2-B258-E1A1059D29F8}"/>
              </a:ext>
            </a:extLst>
          </p:cNvPr>
          <p:cNvSpPr>
            <a:spLocks noGrp="1"/>
          </p:cNvSpPr>
          <p:nvPr>
            <p:ph type="sldNum" sz="quarter" idx="12"/>
          </p:nvPr>
        </p:nvSpPr>
        <p:spPr>
          <a:xfrm>
            <a:off x="10094637" y="6430037"/>
            <a:ext cx="1692274" cy="350788"/>
          </a:xfrm>
        </p:spPr>
        <p:txBody>
          <a:bodyPr vert="horz" wrap="square" lIns="0" tIns="0" rIns="0" bIns="0" rtlCol="0" anchor="ctr">
            <a:normAutofit/>
          </a:bodyPr>
          <a:lstStyle/>
          <a:p>
            <a:pPr>
              <a:spcAft>
                <a:spcPts val="600"/>
              </a:spcAft>
            </a:pPr>
            <a:fld id="{DBA1B0FB-D917-4C8C-928F-313BD683BF39}" type="slidenum">
              <a:rPr lang="en-US" sz="1600" b="1" smtClean="0">
                <a:solidFill>
                  <a:schemeClr val="bg1">
                    <a:alpha val="80000"/>
                  </a:schemeClr>
                </a:solidFill>
              </a:rPr>
              <a:pPr>
                <a:spcAft>
                  <a:spcPts val="600"/>
                </a:spcAft>
              </a:pPr>
              <a:t>21</a:t>
            </a:fld>
            <a:endParaRPr lang="en-US" sz="1600" b="1" dirty="0">
              <a:solidFill>
                <a:schemeClr val="bg1">
                  <a:alpha val="80000"/>
                </a:schemeClr>
              </a:solidFill>
            </a:endParaRPr>
          </a:p>
        </p:txBody>
      </p:sp>
      <p:sp>
        <p:nvSpPr>
          <p:cNvPr id="6" name="TextBox 5">
            <a:extLst>
              <a:ext uri="{FF2B5EF4-FFF2-40B4-BE49-F238E27FC236}">
                <a16:creationId xmlns:a16="http://schemas.microsoft.com/office/drawing/2014/main" xmlns="" id="{447179C0-39B7-47D9-9AA3-4D0A205F6987}"/>
              </a:ext>
            </a:extLst>
          </p:cNvPr>
          <p:cNvSpPr txBox="1"/>
          <p:nvPr/>
        </p:nvSpPr>
        <p:spPr>
          <a:xfrm>
            <a:off x="612484" y="1624650"/>
            <a:ext cx="3593756" cy="2308324"/>
          </a:xfrm>
          <a:prstGeom prst="rect">
            <a:avLst/>
          </a:prstGeom>
          <a:solidFill>
            <a:schemeClr val="tx1">
              <a:alpha val="70000"/>
            </a:schemeClr>
          </a:solidFill>
        </p:spPr>
        <p:txBody>
          <a:bodyPr wrap="square" rtlCol="0">
            <a:spAutoFit/>
          </a:bodyPr>
          <a:lstStyle/>
          <a:p>
            <a:r>
              <a:rPr lang="en-US" dirty="0">
                <a:solidFill>
                  <a:schemeClr val="bg1"/>
                </a:solidFill>
              </a:rPr>
              <a:t>**BAR CHARTS;</a:t>
            </a:r>
          </a:p>
          <a:p>
            <a:endParaRPr lang="en-US" dirty="0">
              <a:solidFill>
                <a:schemeClr val="bg1"/>
              </a:solidFill>
            </a:endParaRPr>
          </a:p>
          <a:p>
            <a:r>
              <a:rPr lang="en-US" dirty="0">
                <a:solidFill>
                  <a:schemeClr val="bg1"/>
                </a:solidFill>
              </a:rPr>
              <a:t>STYLE = </a:t>
            </a:r>
            <a:r>
              <a:rPr lang="en-US" dirty="0" err="1">
                <a:solidFill>
                  <a:schemeClr val="bg1"/>
                </a:solidFill>
              </a:rPr>
              <a:t>EGDefault</a:t>
            </a:r>
            <a:r>
              <a:rPr lang="en-US" dirty="0">
                <a:solidFill>
                  <a:schemeClr val="bg1"/>
                </a:solidFill>
              </a:rPr>
              <a:t>;</a:t>
            </a:r>
          </a:p>
          <a:p>
            <a:r>
              <a:rPr lang="en-US" dirty="0">
                <a:solidFill>
                  <a:schemeClr val="bg1"/>
                </a:solidFill>
              </a:rPr>
              <a:t>proc SGPLOT data = IMPORT;</a:t>
            </a:r>
          </a:p>
          <a:p>
            <a:r>
              <a:rPr lang="en-US" dirty="0" err="1">
                <a:solidFill>
                  <a:schemeClr val="bg1"/>
                </a:solidFill>
              </a:rPr>
              <a:t>hbar</a:t>
            </a:r>
            <a:r>
              <a:rPr lang="en-US" dirty="0">
                <a:solidFill>
                  <a:schemeClr val="bg1"/>
                </a:solidFill>
              </a:rPr>
              <a:t> Deaths;</a:t>
            </a:r>
          </a:p>
          <a:p>
            <a:r>
              <a:rPr lang="en-US" dirty="0">
                <a:solidFill>
                  <a:schemeClr val="bg1"/>
                </a:solidFill>
              </a:rPr>
              <a:t>title 'Death count' ;</a:t>
            </a:r>
          </a:p>
          <a:p>
            <a:r>
              <a:rPr lang="en-US" dirty="0">
                <a:solidFill>
                  <a:schemeClr val="bg1"/>
                </a:solidFill>
              </a:rPr>
              <a:t>run;</a:t>
            </a:r>
          </a:p>
          <a:p>
            <a:r>
              <a:rPr lang="en-US" dirty="0">
                <a:solidFill>
                  <a:schemeClr val="bg1"/>
                </a:solidFill>
              </a:rPr>
              <a:t>quit;</a:t>
            </a:r>
          </a:p>
        </p:txBody>
      </p:sp>
      <p:pic>
        <p:nvPicPr>
          <p:cNvPr id="8" name="Picture 7">
            <a:extLst>
              <a:ext uri="{FF2B5EF4-FFF2-40B4-BE49-F238E27FC236}">
                <a16:creationId xmlns:a16="http://schemas.microsoft.com/office/drawing/2014/main" xmlns="" id="{FFE0BCC4-0B2C-4180-8C13-0444648093ED}"/>
              </a:ext>
            </a:extLst>
          </p:cNvPr>
          <p:cNvPicPr>
            <a:picLocks noChangeAspect="1"/>
          </p:cNvPicPr>
          <p:nvPr/>
        </p:nvPicPr>
        <p:blipFill>
          <a:blip r:embed="rId3"/>
          <a:stretch>
            <a:fillRect/>
          </a:stretch>
        </p:blipFill>
        <p:spPr>
          <a:xfrm>
            <a:off x="5735706" y="1136712"/>
            <a:ext cx="6213048" cy="5004342"/>
          </a:xfrm>
          <a:prstGeom prst="rect">
            <a:avLst/>
          </a:prstGeom>
        </p:spPr>
      </p:pic>
      <p:sp>
        <p:nvSpPr>
          <p:cNvPr id="12" name="TextBox 11">
            <a:extLst>
              <a:ext uri="{FF2B5EF4-FFF2-40B4-BE49-F238E27FC236}">
                <a16:creationId xmlns:a16="http://schemas.microsoft.com/office/drawing/2014/main" xmlns="" id="{507D8188-B190-4283-86AA-97CF46E8BD1E}"/>
              </a:ext>
            </a:extLst>
          </p:cNvPr>
          <p:cNvSpPr txBox="1"/>
          <p:nvPr/>
        </p:nvSpPr>
        <p:spPr>
          <a:xfrm>
            <a:off x="612484" y="1136712"/>
            <a:ext cx="1030305" cy="400110"/>
          </a:xfrm>
          <a:prstGeom prst="rect">
            <a:avLst/>
          </a:prstGeom>
          <a:solidFill>
            <a:srgbClr val="FFFF00">
              <a:alpha val="45000"/>
            </a:srgbClr>
          </a:solidFill>
        </p:spPr>
        <p:txBody>
          <a:bodyPr wrap="square" rtlCol="0">
            <a:spAutoFit/>
          </a:bodyPr>
          <a:lstStyle/>
          <a:p>
            <a:r>
              <a:rPr lang="en-US" sz="2000" u="sng" dirty="0">
                <a:solidFill>
                  <a:schemeClr val="bg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rPr>
              <a:t>CODE</a:t>
            </a:r>
          </a:p>
        </p:txBody>
      </p:sp>
      <p:sp>
        <p:nvSpPr>
          <p:cNvPr id="25" name="TextBox 24">
            <a:extLst>
              <a:ext uri="{FF2B5EF4-FFF2-40B4-BE49-F238E27FC236}">
                <a16:creationId xmlns:a16="http://schemas.microsoft.com/office/drawing/2014/main" xmlns="" id="{C4F2AFA0-E9BD-4021-A6EE-FFA8F52F9327}"/>
              </a:ext>
            </a:extLst>
          </p:cNvPr>
          <p:cNvSpPr txBox="1"/>
          <p:nvPr/>
        </p:nvSpPr>
        <p:spPr>
          <a:xfrm>
            <a:off x="4621237" y="139133"/>
            <a:ext cx="2949526" cy="523220"/>
          </a:xfrm>
          <a:prstGeom prst="rect">
            <a:avLst/>
          </a:prstGeom>
          <a:solidFill>
            <a:srgbClr val="FFFF00">
              <a:alpha val="45000"/>
            </a:srgbClr>
          </a:solidFill>
        </p:spPr>
        <p:txBody>
          <a:bodyPr wrap="square" rtlCol="0">
            <a:spAutoFit/>
          </a:bodyPr>
          <a:lstStyle/>
          <a:p>
            <a:pPr algn="ctr"/>
            <a:r>
              <a:rPr lang="en-US" sz="2800" u="sng" dirty="0">
                <a:solidFill>
                  <a:schemeClr val="bg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rPr>
              <a:t>BAR CHART</a:t>
            </a:r>
          </a:p>
        </p:txBody>
      </p:sp>
      <p:sp>
        <p:nvSpPr>
          <p:cNvPr id="30" name="TextBox 29">
            <a:extLst>
              <a:ext uri="{FF2B5EF4-FFF2-40B4-BE49-F238E27FC236}">
                <a16:creationId xmlns:a16="http://schemas.microsoft.com/office/drawing/2014/main" xmlns="" id="{7B46C16B-FD6A-4E1A-8DAC-B9F7C78EC626}"/>
              </a:ext>
            </a:extLst>
          </p:cNvPr>
          <p:cNvSpPr txBox="1"/>
          <p:nvPr/>
        </p:nvSpPr>
        <p:spPr>
          <a:xfrm>
            <a:off x="612483" y="4511439"/>
            <a:ext cx="3593756" cy="1477328"/>
          </a:xfrm>
          <a:prstGeom prst="rect">
            <a:avLst/>
          </a:prstGeom>
          <a:solidFill>
            <a:schemeClr val="tx1">
              <a:alpha val="70000"/>
            </a:schemeClr>
          </a:solidFill>
        </p:spPr>
        <p:txBody>
          <a:bodyPr wrap="square" rtlCol="0">
            <a:spAutoFit/>
          </a:bodyPr>
          <a:lstStyle/>
          <a:p>
            <a:pPr algn="just"/>
            <a:endParaRPr lang="en-US" dirty="0">
              <a:solidFill>
                <a:schemeClr val="bg1"/>
              </a:solidFill>
            </a:endParaRPr>
          </a:p>
          <a:p>
            <a:pPr algn="just"/>
            <a:r>
              <a:rPr lang="en-US" dirty="0">
                <a:solidFill>
                  <a:schemeClr val="bg1"/>
                </a:solidFill>
              </a:rPr>
              <a:t>This is a horizontal bar graph which shows the death count and its respective frequency.</a:t>
            </a:r>
          </a:p>
          <a:p>
            <a:pPr algn="just"/>
            <a:endParaRPr lang="en-US" dirty="0">
              <a:solidFill>
                <a:schemeClr val="bg1"/>
              </a:solidFill>
            </a:endParaRPr>
          </a:p>
        </p:txBody>
      </p:sp>
    </p:spTree>
    <p:extLst>
      <p:ext uri="{BB962C8B-B14F-4D97-AF65-F5344CB8AC3E}">
        <p14:creationId xmlns:p14="http://schemas.microsoft.com/office/powerpoint/2010/main" val="2572456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0">
              <a:schemeClr val="accent2">
                <a:lumMod val="60000"/>
                <a:lumOff val="40000"/>
              </a:schemeClr>
            </a:gs>
            <a:gs pos="100000">
              <a:srgbClr val="92D050"/>
            </a:gs>
          </a:gsLst>
          <a:lin ang="5400000" scaled="1"/>
        </a:gra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xmlns="" id="{3BDBC526-6DCD-4FF6-8395-D8C22E46E52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613998" y="5334748"/>
            <a:ext cx="678135" cy="990000"/>
            <a:chOff x="10490969" y="1448827"/>
            <a:chExt cx="678135" cy="990000"/>
          </a:xfrm>
        </p:grpSpPr>
        <p:sp>
          <p:nvSpPr>
            <p:cNvPr id="21" name="Freeform: Shape 20">
              <a:extLst>
                <a:ext uri="{FF2B5EF4-FFF2-40B4-BE49-F238E27FC236}">
                  <a16:creationId xmlns:a16="http://schemas.microsoft.com/office/drawing/2014/main" xmlns="" id="{02ECB475-568C-47AC-B16D-2E202DEB2DE0}"/>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xmlns="" id="{080D8764-525A-441E-B58F-068E82F0971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xmlns="" id="{11196109-6F2B-4738-B2FC-2CCC753AABD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Shape 23">
              <a:extLst>
                <a:ext uri="{FF2B5EF4-FFF2-40B4-BE49-F238E27FC236}">
                  <a16:creationId xmlns:a16="http://schemas.microsoft.com/office/drawing/2014/main" xmlns="" id="{F7E468C2-69B8-470B-85E3-801A3CB1D7E2}"/>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6" name="Rectangle 25">
            <a:extLst>
              <a:ext uri="{FF2B5EF4-FFF2-40B4-BE49-F238E27FC236}">
                <a16:creationId xmlns:a16="http://schemas.microsoft.com/office/drawing/2014/main" xmlns="" id="{A5931BE0-4B93-4D6C-878E-ACC59D6B45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xmlns="" id="{E1E7D98D-6710-41D2-B258-E1A1059D29F8}"/>
              </a:ext>
            </a:extLst>
          </p:cNvPr>
          <p:cNvSpPr>
            <a:spLocks noGrp="1"/>
          </p:cNvSpPr>
          <p:nvPr>
            <p:ph type="sldNum" sz="quarter" idx="12"/>
          </p:nvPr>
        </p:nvSpPr>
        <p:spPr>
          <a:xfrm>
            <a:off x="10094637" y="6430037"/>
            <a:ext cx="1692274" cy="350788"/>
          </a:xfrm>
        </p:spPr>
        <p:txBody>
          <a:bodyPr vert="horz" wrap="square" lIns="0" tIns="0" rIns="0" bIns="0" rtlCol="0" anchor="ctr">
            <a:normAutofit/>
          </a:bodyPr>
          <a:lstStyle/>
          <a:p>
            <a:pPr>
              <a:spcAft>
                <a:spcPts val="600"/>
              </a:spcAft>
            </a:pPr>
            <a:fld id="{DBA1B0FB-D917-4C8C-928F-313BD683BF39}" type="slidenum">
              <a:rPr lang="en-US" sz="1600" b="1" smtClean="0">
                <a:solidFill>
                  <a:schemeClr val="bg1">
                    <a:alpha val="80000"/>
                  </a:schemeClr>
                </a:solidFill>
              </a:rPr>
              <a:pPr>
                <a:spcAft>
                  <a:spcPts val="600"/>
                </a:spcAft>
              </a:pPr>
              <a:t>22</a:t>
            </a:fld>
            <a:endParaRPr lang="en-US" sz="1600" b="1" dirty="0">
              <a:solidFill>
                <a:schemeClr val="bg1">
                  <a:alpha val="80000"/>
                </a:schemeClr>
              </a:solidFill>
            </a:endParaRPr>
          </a:p>
        </p:txBody>
      </p:sp>
      <p:sp>
        <p:nvSpPr>
          <p:cNvPr id="6" name="TextBox 5">
            <a:extLst>
              <a:ext uri="{FF2B5EF4-FFF2-40B4-BE49-F238E27FC236}">
                <a16:creationId xmlns:a16="http://schemas.microsoft.com/office/drawing/2014/main" xmlns="" id="{447179C0-39B7-47D9-9AA3-4D0A205F6987}"/>
              </a:ext>
            </a:extLst>
          </p:cNvPr>
          <p:cNvSpPr txBox="1"/>
          <p:nvPr/>
        </p:nvSpPr>
        <p:spPr>
          <a:xfrm>
            <a:off x="612483" y="1697980"/>
            <a:ext cx="4016326" cy="2585323"/>
          </a:xfrm>
          <a:prstGeom prst="rect">
            <a:avLst/>
          </a:prstGeom>
          <a:solidFill>
            <a:schemeClr val="tx1">
              <a:alpha val="70000"/>
            </a:schemeClr>
          </a:solidFill>
        </p:spPr>
        <p:txBody>
          <a:bodyPr wrap="square" rtlCol="0">
            <a:spAutoFit/>
          </a:bodyPr>
          <a:lstStyle/>
          <a:p>
            <a:r>
              <a:rPr lang="en-US" dirty="0">
                <a:solidFill>
                  <a:schemeClr val="bg1"/>
                </a:solidFill>
              </a:rPr>
              <a:t>**STACKED BAR CHARTS;</a:t>
            </a:r>
          </a:p>
          <a:p>
            <a:endParaRPr lang="en-US" dirty="0">
              <a:solidFill>
                <a:schemeClr val="bg1"/>
              </a:solidFill>
            </a:endParaRPr>
          </a:p>
          <a:p>
            <a:r>
              <a:rPr lang="en-US" dirty="0">
                <a:solidFill>
                  <a:schemeClr val="bg1"/>
                </a:solidFill>
              </a:rPr>
              <a:t>proc SGPLOT data = IMPORT;</a:t>
            </a:r>
          </a:p>
          <a:p>
            <a:r>
              <a:rPr lang="en-US" dirty="0" err="1">
                <a:solidFill>
                  <a:schemeClr val="bg1"/>
                </a:solidFill>
              </a:rPr>
              <a:t>vbar</a:t>
            </a:r>
            <a:r>
              <a:rPr lang="en-US" dirty="0">
                <a:solidFill>
                  <a:schemeClr val="bg1"/>
                </a:solidFill>
              </a:rPr>
              <a:t> State/ group=</a:t>
            </a:r>
            <a:r>
              <a:rPr lang="en-US" dirty="0" err="1">
                <a:solidFill>
                  <a:schemeClr val="bg1"/>
                </a:solidFill>
              </a:rPr>
              <a:t>ConfirmedForeigners</a:t>
            </a:r>
            <a:r>
              <a:rPr lang="en-US" dirty="0">
                <a:solidFill>
                  <a:schemeClr val="bg1"/>
                </a:solidFill>
              </a:rPr>
              <a:t> ;</a:t>
            </a:r>
          </a:p>
          <a:p>
            <a:r>
              <a:rPr lang="en-US" dirty="0">
                <a:solidFill>
                  <a:schemeClr val="bg1"/>
                </a:solidFill>
              </a:rPr>
              <a:t>title '</a:t>
            </a:r>
            <a:r>
              <a:rPr lang="en-US" dirty="0" err="1">
                <a:solidFill>
                  <a:schemeClr val="bg1"/>
                </a:solidFill>
              </a:rPr>
              <a:t>Statewise</a:t>
            </a:r>
            <a:r>
              <a:rPr lang="en-US" dirty="0">
                <a:solidFill>
                  <a:schemeClr val="bg1"/>
                </a:solidFill>
              </a:rPr>
              <a:t> Confirmed Foreigners cases';</a:t>
            </a:r>
          </a:p>
          <a:p>
            <a:r>
              <a:rPr lang="en-US" dirty="0">
                <a:solidFill>
                  <a:schemeClr val="bg1"/>
                </a:solidFill>
              </a:rPr>
              <a:t>run;</a:t>
            </a:r>
          </a:p>
          <a:p>
            <a:r>
              <a:rPr lang="en-US" dirty="0">
                <a:solidFill>
                  <a:schemeClr val="bg1"/>
                </a:solidFill>
              </a:rPr>
              <a:t>quit;</a:t>
            </a:r>
          </a:p>
          <a:p>
            <a:endParaRPr lang="en-US" dirty="0">
              <a:solidFill>
                <a:schemeClr val="bg1"/>
              </a:solidFill>
            </a:endParaRPr>
          </a:p>
        </p:txBody>
      </p:sp>
      <p:pic>
        <p:nvPicPr>
          <p:cNvPr id="13" name="Picture 12">
            <a:extLst>
              <a:ext uri="{FF2B5EF4-FFF2-40B4-BE49-F238E27FC236}">
                <a16:creationId xmlns:a16="http://schemas.microsoft.com/office/drawing/2014/main" xmlns="" id="{8DE5A2F2-C9D0-45DD-B87B-7189F9F9ABC8}"/>
              </a:ext>
            </a:extLst>
          </p:cNvPr>
          <p:cNvPicPr>
            <a:picLocks noChangeAspect="1"/>
          </p:cNvPicPr>
          <p:nvPr/>
        </p:nvPicPr>
        <p:blipFill>
          <a:blip r:embed="rId3"/>
          <a:stretch>
            <a:fillRect/>
          </a:stretch>
        </p:blipFill>
        <p:spPr>
          <a:xfrm>
            <a:off x="6096000" y="1134239"/>
            <a:ext cx="5875605" cy="5218622"/>
          </a:xfrm>
          <a:prstGeom prst="rect">
            <a:avLst/>
          </a:prstGeom>
        </p:spPr>
      </p:pic>
      <p:sp>
        <p:nvSpPr>
          <p:cNvPr id="15" name="TextBox 14">
            <a:extLst>
              <a:ext uri="{FF2B5EF4-FFF2-40B4-BE49-F238E27FC236}">
                <a16:creationId xmlns:a16="http://schemas.microsoft.com/office/drawing/2014/main" xmlns="" id="{06BBA851-809C-4923-9C8A-225EA1B8C7F5}"/>
              </a:ext>
            </a:extLst>
          </p:cNvPr>
          <p:cNvSpPr txBox="1"/>
          <p:nvPr/>
        </p:nvSpPr>
        <p:spPr>
          <a:xfrm>
            <a:off x="4087837" y="90066"/>
            <a:ext cx="4016326" cy="954107"/>
          </a:xfrm>
          <a:prstGeom prst="rect">
            <a:avLst/>
          </a:prstGeom>
          <a:solidFill>
            <a:srgbClr val="FFFF00">
              <a:alpha val="45000"/>
            </a:srgbClr>
          </a:solidFill>
        </p:spPr>
        <p:txBody>
          <a:bodyPr wrap="square" rtlCol="0">
            <a:spAutoFit/>
          </a:bodyPr>
          <a:lstStyle/>
          <a:p>
            <a:pPr algn="ctr"/>
            <a:r>
              <a:rPr lang="en-US" sz="2800" u="sng" dirty="0">
                <a:solidFill>
                  <a:schemeClr val="bg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rPr>
              <a:t>STACKED BAR CHART</a:t>
            </a:r>
          </a:p>
        </p:txBody>
      </p:sp>
      <p:sp>
        <p:nvSpPr>
          <p:cNvPr id="16" name="TextBox 15">
            <a:extLst>
              <a:ext uri="{FF2B5EF4-FFF2-40B4-BE49-F238E27FC236}">
                <a16:creationId xmlns:a16="http://schemas.microsoft.com/office/drawing/2014/main" xmlns="" id="{1DEBA344-D674-437A-B4D5-4E0A3712970B}"/>
              </a:ext>
            </a:extLst>
          </p:cNvPr>
          <p:cNvSpPr txBox="1"/>
          <p:nvPr/>
        </p:nvSpPr>
        <p:spPr>
          <a:xfrm>
            <a:off x="673431" y="1134239"/>
            <a:ext cx="1085032" cy="400110"/>
          </a:xfrm>
          <a:prstGeom prst="rect">
            <a:avLst/>
          </a:prstGeom>
          <a:solidFill>
            <a:srgbClr val="FFFF00">
              <a:alpha val="45000"/>
            </a:srgbClr>
          </a:solidFill>
        </p:spPr>
        <p:txBody>
          <a:bodyPr wrap="square" rtlCol="0">
            <a:spAutoFit/>
          </a:bodyPr>
          <a:lstStyle/>
          <a:p>
            <a:r>
              <a:rPr lang="en-US" sz="2000" u="sng" dirty="0">
                <a:solidFill>
                  <a:schemeClr val="bg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rPr>
              <a:t>CODE</a:t>
            </a:r>
          </a:p>
        </p:txBody>
      </p:sp>
      <p:sp>
        <p:nvSpPr>
          <p:cNvPr id="17" name="TextBox 16">
            <a:extLst>
              <a:ext uri="{FF2B5EF4-FFF2-40B4-BE49-F238E27FC236}">
                <a16:creationId xmlns:a16="http://schemas.microsoft.com/office/drawing/2014/main" xmlns="" id="{6D7E8538-DA5D-4451-8F69-1BC71ACEB60E}"/>
              </a:ext>
            </a:extLst>
          </p:cNvPr>
          <p:cNvSpPr txBox="1"/>
          <p:nvPr/>
        </p:nvSpPr>
        <p:spPr>
          <a:xfrm>
            <a:off x="612483" y="4511439"/>
            <a:ext cx="4016326" cy="1477328"/>
          </a:xfrm>
          <a:prstGeom prst="rect">
            <a:avLst/>
          </a:prstGeom>
          <a:solidFill>
            <a:schemeClr val="tx1">
              <a:alpha val="70000"/>
            </a:schemeClr>
          </a:solidFill>
        </p:spPr>
        <p:txBody>
          <a:bodyPr wrap="square" rtlCol="0">
            <a:spAutoFit/>
          </a:bodyPr>
          <a:lstStyle/>
          <a:p>
            <a:pPr algn="just"/>
            <a:endParaRPr lang="en-US" dirty="0">
              <a:solidFill>
                <a:schemeClr val="bg1"/>
              </a:solidFill>
            </a:endParaRPr>
          </a:p>
          <a:p>
            <a:pPr algn="just"/>
            <a:r>
              <a:rPr lang="en-US" dirty="0">
                <a:solidFill>
                  <a:schemeClr val="bg1"/>
                </a:solidFill>
              </a:rPr>
              <a:t>This is a vertical stacked bar chart which shows the variation of different states and their confirmed foreigner case.</a:t>
            </a:r>
          </a:p>
          <a:p>
            <a:pPr algn="just"/>
            <a:endParaRPr lang="en-US" dirty="0">
              <a:solidFill>
                <a:schemeClr val="bg1"/>
              </a:solidFill>
            </a:endParaRPr>
          </a:p>
        </p:txBody>
      </p:sp>
    </p:spTree>
    <p:extLst>
      <p:ext uri="{BB962C8B-B14F-4D97-AF65-F5344CB8AC3E}">
        <p14:creationId xmlns:p14="http://schemas.microsoft.com/office/powerpoint/2010/main" val="30234646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0">
              <a:schemeClr val="accent2">
                <a:lumMod val="60000"/>
                <a:lumOff val="40000"/>
              </a:schemeClr>
            </a:gs>
            <a:gs pos="100000">
              <a:srgbClr val="92D050"/>
            </a:gs>
          </a:gsLst>
          <a:lin ang="5400000" scaled="1"/>
        </a:gra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xmlns="" id="{3BDBC526-6DCD-4FF6-8395-D8C22E46E52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613998" y="5334748"/>
            <a:ext cx="678135" cy="990000"/>
            <a:chOff x="10490969" y="1448827"/>
            <a:chExt cx="678135" cy="990000"/>
          </a:xfrm>
        </p:grpSpPr>
        <p:sp>
          <p:nvSpPr>
            <p:cNvPr id="21" name="Freeform: Shape 20">
              <a:extLst>
                <a:ext uri="{FF2B5EF4-FFF2-40B4-BE49-F238E27FC236}">
                  <a16:creationId xmlns:a16="http://schemas.microsoft.com/office/drawing/2014/main" xmlns="" id="{02ECB475-568C-47AC-B16D-2E202DEB2DE0}"/>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xmlns="" id="{080D8764-525A-441E-B58F-068E82F0971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xmlns="" id="{11196109-6F2B-4738-B2FC-2CCC753AABD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Shape 23">
              <a:extLst>
                <a:ext uri="{FF2B5EF4-FFF2-40B4-BE49-F238E27FC236}">
                  <a16:creationId xmlns:a16="http://schemas.microsoft.com/office/drawing/2014/main" xmlns="" id="{F7E468C2-69B8-470B-85E3-801A3CB1D7E2}"/>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6" name="Rectangle 25">
            <a:extLst>
              <a:ext uri="{FF2B5EF4-FFF2-40B4-BE49-F238E27FC236}">
                <a16:creationId xmlns:a16="http://schemas.microsoft.com/office/drawing/2014/main" xmlns="" id="{A5931BE0-4B93-4D6C-878E-ACC59D6B45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xmlns="" id="{E1E7D98D-6710-41D2-B258-E1A1059D29F8}"/>
              </a:ext>
            </a:extLst>
          </p:cNvPr>
          <p:cNvSpPr>
            <a:spLocks noGrp="1"/>
          </p:cNvSpPr>
          <p:nvPr>
            <p:ph type="sldNum" sz="quarter" idx="12"/>
          </p:nvPr>
        </p:nvSpPr>
        <p:spPr>
          <a:xfrm>
            <a:off x="10094637" y="6430037"/>
            <a:ext cx="1692274" cy="350788"/>
          </a:xfrm>
        </p:spPr>
        <p:txBody>
          <a:bodyPr vert="horz" wrap="square" lIns="0" tIns="0" rIns="0" bIns="0" rtlCol="0" anchor="ctr">
            <a:normAutofit/>
          </a:bodyPr>
          <a:lstStyle/>
          <a:p>
            <a:pPr>
              <a:spcAft>
                <a:spcPts val="600"/>
              </a:spcAft>
            </a:pPr>
            <a:fld id="{DBA1B0FB-D917-4C8C-928F-313BD683BF39}" type="slidenum">
              <a:rPr lang="en-US" sz="1600" b="1" smtClean="0">
                <a:solidFill>
                  <a:schemeClr val="bg1">
                    <a:alpha val="80000"/>
                  </a:schemeClr>
                </a:solidFill>
              </a:rPr>
              <a:pPr>
                <a:spcAft>
                  <a:spcPts val="600"/>
                </a:spcAft>
              </a:pPr>
              <a:t>23</a:t>
            </a:fld>
            <a:endParaRPr lang="en-US" sz="1600" b="1" dirty="0">
              <a:solidFill>
                <a:schemeClr val="bg1">
                  <a:alpha val="80000"/>
                </a:schemeClr>
              </a:solidFill>
            </a:endParaRPr>
          </a:p>
        </p:txBody>
      </p:sp>
      <p:sp>
        <p:nvSpPr>
          <p:cNvPr id="6" name="TextBox 5">
            <a:extLst>
              <a:ext uri="{FF2B5EF4-FFF2-40B4-BE49-F238E27FC236}">
                <a16:creationId xmlns:a16="http://schemas.microsoft.com/office/drawing/2014/main" xmlns="" id="{447179C0-39B7-47D9-9AA3-4D0A205F6987}"/>
              </a:ext>
            </a:extLst>
          </p:cNvPr>
          <p:cNvSpPr txBox="1"/>
          <p:nvPr/>
        </p:nvSpPr>
        <p:spPr>
          <a:xfrm>
            <a:off x="612483" y="1715493"/>
            <a:ext cx="3929677" cy="2862322"/>
          </a:xfrm>
          <a:prstGeom prst="rect">
            <a:avLst/>
          </a:prstGeom>
          <a:solidFill>
            <a:schemeClr val="tx1">
              <a:alpha val="70000"/>
            </a:schemeClr>
          </a:solidFill>
        </p:spPr>
        <p:txBody>
          <a:bodyPr wrap="square" rtlCol="0">
            <a:spAutoFit/>
          </a:bodyPr>
          <a:lstStyle/>
          <a:p>
            <a:r>
              <a:rPr lang="en-US" dirty="0">
                <a:solidFill>
                  <a:schemeClr val="bg1"/>
                </a:solidFill>
              </a:rPr>
              <a:t>**CLUSTERED BAR CHARTS;</a:t>
            </a:r>
          </a:p>
          <a:p>
            <a:endParaRPr lang="en-US" dirty="0">
              <a:solidFill>
                <a:schemeClr val="bg1"/>
              </a:solidFill>
            </a:endParaRPr>
          </a:p>
          <a:p>
            <a:r>
              <a:rPr lang="en-US" dirty="0">
                <a:solidFill>
                  <a:schemeClr val="bg1"/>
                </a:solidFill>
              </a:rPr>
              <a:t>proc SGPLOT data = IMPORT;</a:t>
            </a:r>
          </a:p>
          <a:p>
            <a:r>
              <a:rPr lang="en-US" dirty="0" err="1">
                <a:solidFill>
                  <a:schemeClr val="bg1"/>
                </a:solidFill>
              </a:rPr>
              <a:t>vbar</a:t>
            </a:r>
            <a:r>
              <a:rPr lang="en-US" dirty="0">
                <a:solidFill>
                  <a:schemeClr val="bg1"/>
                </a:solidFill>
              </a:rPr>
              <a:t> State /group = Cured GROUPDISPLAY = CLUSTER</a:t>
            </a:r>
          </a:p>
          <a:p>
            <a:r>
              <a:rPr lang="en-US" dirty="0" err="1">
                <a:solidFill>
                  <a:schemeClr val="bg1"/>
                </a:solidFill>
              </a:rPr>
              <a:t>datalabel</a:t>
            </a:r>
            <a:r>
              <a:rPr lang="en-US" dirty="0">
                <a:solidFill>
                  <a:schemeClr val="bg1"/>
                </a:solidFill>
              </a:rPr>
              <a:t> </a:t>
            </a:r>
            <a:r>
              <a:rPr lang="en-US" dirty="0" err="1">
                <a:solidFill>
                  <a:schemeClr val="bg1"/>
                </a:solidFill>
              </a:rPr>
              <a:t>datalabelattrs</a:t>
            </a:r>
            <a:r>
              <a:rPr lang="en-US" dirty="0">
                <a:solidFill>
                  <a:schemeClr val="bg1"/>
                </a:solidFill>
              </a:rPr>
              <a:t>= State group=Cured </a:t>
            </a:r>
            <a:r>
              <a:rPr lang="en-US" dirty="0" err="1">
                <a:solidFill>
                  <a:schemeClr val="bg1"/>
                </a:solidFill>
              </a:rPr>
              <a:t>dataskin</a:t>
            </a:r>
            <a:r>
              <a:rPr lang="en-US" dirty="0">
                <a:solidFill>
                  <a:schemeClr val="bg1"/>
                </a:solidFill>
              </a:rPr>
              <a:t>=crisp; </a:t>
            </a:r>
            <a:r>
              <a:rPr lang="en-US" dirty="0" err="1">
                <a:solidFill>
                  <a:schemeClr val="bg1"/>
                </a:solidFill>
              </a:rPr>
              <a:t>yaxis</a:t>
            </a:r>
            <a:r>
              <a:rPr lang="en-US" dirty="0">
                <a:solidFill>
                  <a:schemeClr val="bg1"/>
                </a:solidFill>
              </a:rPr>
              <a:t> grid;</a:t>
            </a:r>
          </a:p>
          <a:p>
            <a:r>
              <a:rPr lang="en-US" dirty="0">
                <a:solidFill>
                  <a:schemeClr val="bg1"/>
                </a:solidFill>
              </a:rPr>
              <a:t>title '</a:t>
            </a:r>
            <a:r>
              <a:rPr lang="en-US" dirty="0" err="1">
                <a:solidFill>
                  <a:schemeClr val="bg1"/>
                </a:solidFill>
              </a:rPr>
              <a:t>Statewise</a:t>
            </a:r>
            <a:r>
              <a:rPr lang="en-US" dirty="0">
                <a:solidFill>
                  <a:schemeClr val="bg1"/>
                </a:solidFill>
              </a:rPr>
              <a:t> Cured count';</a:t>
            </a:r>
          </a:p>
          <a:p>
            <a:r>
              <a:rPr lang="en-US" dirty="0">
                <a:solidFill>
                  <a:schemeClr val="bg1"/>
                </a:solidFill>
              </a:rPr>
              <a:t>run;</a:t>
            </a:r>
          </a:p>
          <a:p>
            <a:r>
              <a:rPr lang="en-US" dirty="0">
                <a:solidFill>
                  <a:schemeClr val="bg1"/>
                </a:solidFill>
              </a:rPr>
              <a:t>quit;</a:t>
            </a:r>
          </a:p>
        </p:txBody>
      </p:sp>
      <p:pic>
        <p:nvPicPr>
          <p:cNvPr id="3" name="Picture 2">
            <a:extLst>
              <a:ext uri="{FF2B5EF4-FFF2-40B4-BE49-F238E27FC236}">
                <a16:creationId xmlns:a16="http://schemas.microsoft.com/office/drawing/2014/main" xmlns="" id="{5736E92D-86A9-4431-84D8-9D50C99D652D}"/>
              </a:ext>
            </a:extLst>
          </p:cNvPr>
          <p:cNvPicPr>
            <a:picLocks noChangeAspect="1"/>
          </p:cNvPicPr>
          <p:nvPr/>
        </p:nvPicPr>
        <p:blipFill>
          <a:blip r:embed="rId3"/>
          <a:stretch>
            <a:fillRect/>
          </a:stretch>
        </p:blipFill>
        <p:spPr>
          <a:xfrm>
            <a:off x="5605670" y="1140358"/>
            <a:ext cx="6384917" cy="5212503"/>
          </a:xfrm>
          <a:prstGeom prst="rect">
            <a:avLst/>
          </a:prstGeom>
        </p:spPr>
      </p:pic>
      <p:sp>
        <p:nvSpPr>
          <p:cNvPr id="15" name="TextBox 14">
            <a:extLst>
              <a:ext uri="{FF2B5EF4-FFF2-40B4-BE49-F238E27FC236}">
                <a16:creationId xmlns:a16="http://schemas.microsoft.com/office/drawing/2014/main" xmlns="" id="{188051E2-976A-4EA3-8393-41381E530EAD}"/>
              </a:ext>
            </a:extLst>
          </p:cNvPr>
          <p:cNvSpPr txBox="1"/>
          <p:nvPr/>
        </p:nvSpPr>
        <p:spPr>
          <a:xfrm>
            <a:off x="3785381" y="93126"/>
            <a:ext cx="4621237" cy="954107"/>
          </a:xfrm>
          <a:prstGeom prst="rect">
            <a:avLst/>
          </a:prstGeom>
          <a:solidFill>
            <a:srgbClr val="FFFF00">
              <a:alpha val="45000"/>
            </a:srgbClr>
          </a:solidFill>
        </p:spPr>
        <p:txBody>
          <a:bodyPr wrap="square" rtlCol="0">
            <a:spAutoFit/>
          </a:bodyPr>
          <a:lstStyle/>
          <a:p>
            <a:pPr algn="ctr"/>
            <a:r>
              <a:rPr lang="en-US" sz="2800" u="sng" dirty="0">
                <a:solidFill>
                  <a:schemeClr val="bg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rPr>
              <a:t>CLUSTERED BAR CHART</a:t>
            </a:r>
          </a:p>
        </p:txBody>
      </p:sp>
      <p:sp>
        <p:nvSpPr>
          <p:cNvPr id="16" name="TextBox 15">
            <a:extLst>
              <a:ext uri="{FF2B5EF4-FFF2-40B4-BE49-F238E27FC236}">
                <a16:creationId xmlns:a16="http://schemas.microsoft.com/office/drawing/2014/main" xmlns="" id="{E4185FA2-9ED3-4159-80EF-3CD6DE8BA6EA}"/>
              </a:ext>
            </a:extLst>
          </p:cNvPr>
          <p:cNvSpPr txBox="1"/>
          <p:nvPr/>
        </p:nvSpPr>
        <p:spPr>
          <a:xfrm>
            <a:off x="612483" y="1140359"/>
            <a:ext cx="1011753" cy="400110"/>
          </a:xfrm>
          <a:prstGeom prst="rect">
            <a:avLst/>
          </a:prstGeom>
          <a:solidFill>
            <a:srgbClr val="FFFF00">
              <a:alpha val="45000"/>
            </a:srgbClr>
          </a:solidFill>
        </p:spPr>
        <p:txBody>
          <a:bodyPr wrap="square" rtlCol="0">
            <a:spAutoFit/>
          </a:bodyPr>
          <a:lstStyle/>
          <a:p>
            <a:r>
              <a:rPr lang="en-US" sz="2000" u="sng" dirty="0">
                <a:solidFill>
                  <a:schemeClr val="bg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rPr>
              <a:t>CODE</a:t>
            </a:r>
          </a:p>
        </p:txBody>
      </p:sp>
      <p:sp>
        <p:nvSpPr>
          <p:cNvPr id="17" name="TextBox 16">
            <a:extLst>
              <a:ext uri="{FF2B5EF4-FFF2-40B4-BE49-F238E27FC236}">
                <a16:creationId xmlns:a16="http://schemas.microsoft.com/office/drawing/2014/main" xmlns="" id="{1602E81B-624E-40FE-9F3A-4C6DB1121BD9}"/>
              </a:ext>
            </a:extLst>
          </p:cNvPr>
          <p:cNvSpPr txBox="1"/>
          <p:nvPr/>
        </p:nvSpPr>
        <p:spPr>
          <a:xfrm>
            <a:off x="612483" y="4875533"/>
            <a:ext cx="3929677" cy="1477328"/>
          </a:xfrm>
          <a:prstGeom prst="rect">
            <a:avLst/>
          </a:prstGeom>
          <a:solidFill>
            <a:schemeClr val="tx1">
              <a:alpha val="70000"/>
            </a:schemeClr>
          </a:solidFill>
        </p:spPr>
        <p:txBody>
          <a:bodyPr wrap="square" rtlCol="0">
            <a:spAutoFit/>
          </a:bodyPr>
          <a:lstStyle/>
          <a:p>
            <a:pPr algn="just"/>
            <a:endParaRPr lang="en-US" dirty="0">
              <a:solidFill>
                <a:schemeClr val="bg1"/>
              </a:solidFill>
            </a:endParaRPr>
          </a:p>
          <a:p>
            <a:pPr algn="just"/>
            <a:r>
              <a:rPr lang="en-US" dirty="0">
                <a:solidFill>
                  <a:schemeClr val="bg1"/>
                </a:solidFill>
              </a:rPr>
              <a:t>This is a vertical clustered bar graph which shows the variation of different states and their cured cases.</a:t>
            </a:r>
          </a:p>
          <a:p>
            <a:pPr algn="just"/>
            <a:endParaRPr lang="en-US" dirty="0">
              <a:solidFill>
                <a:schemeClr val="bg1"/>
              </a:solidFill>
            </a:endParaRPr>
          </a:p>
        </p:txBody>
      </p:sp>
    </p:spTree>
    <p:extLst>
      <p:ext uri="{BB962C8B-B14F-4D97-AF65-F5344CB8AC3E}">
        <p14:creationId xmlns:p14="http://schemas.microsoft.com/office/powerpoint/2010/main" val="40131168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0">
              <a:schemeClr val="accent2">
                <a:lumMod val="60000"/>
                <a:lumOff val="40000"/>
              </a:schemeClr>
            </a:gs>
            <a:gs pos="100000">
              <a:srgbClr val="92D050"/>
            </a:gs>
          </a:gsLst>
          <a:lin ang="5400000" scaled="1"/>
        </a:gra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xmlns="" id="{3BDBC526-6DCD-4FF6-8395-D8C22E46E52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613998" y="5334748"/>
            <a:ext cx="678135" cy="990000"/>
            <a:chOff x="10490969" y="1448827"/>
            <a:chExt cx="678135" cy="990000"/>
          </a:xfrm>
        </p:grpSpPr>
        <p:sp>
          <p:nvSpPr>
            <p:cNvPr id="21" name="Freeform: Shape 20">
              <a:extLst>
                <a:ext uri="{FF2B5EF4-FFF2-40B4-BE49-F238E27FC236}">
                  <a16:creationId xmlns:a16="http://schemas.microsoft.com/office/drawing/2014/main" xmlns="" id="{02ECB475-568C-47AC-B16D-2E202DEB2DE0}"/>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xmlns="" id="{080D8764-525A-441E-B58F-068E82F0971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xmlns="" id="{11196109-6F2B-4738-B2FC-2CCC753AABD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Shape 23">
              <a:extLst>
                <a:ext uri="{FF2B5EF4-FFF2-40B4-BE49-F238E27FC236}">
                  <a16:creationId xmlns:a16="http://schemas.microsoft.com/office/drawing/2014/main" xmlns="" id="{F7E468C2-69B8-470B-85E3-801A3CB1D7E2}"/>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6" name="Rectangle 25">
            <a:extLst>
              <a:ext uri="{FF2B5EF4-FFF2-40B4-BE49-F238E27FC236}">
                <a16:creationId xmlns:a16="http://schemas.microsoft.com/office/drawing/2014/main" xmlns="" id="{A5931BE0-4B93-4D6C-878E-ACC59D6B45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xmlns="" id="{E1E7D98D-6710-41D2-B258-E1A1059D29F8}"/>
              </a:ext>
            </a:extLst>
          </p:cNvPr>
          <p:cNvSpPr>
            <a:spLocks noGrp="1"/>
          </p:cNvSpPr>
          <p:nvPr>
            <p:ph type="sldNum" sz="quarter" idx="12"/>
          </p:nvPr>
        </p:nvSpPr>
        <p:spPr>
          <a:xfrm>
            <a:off x="10094637" y="6430037"/>
            <a:ext cx="1692274" cy="350788"/>
          </a:xfrm>
        </p:spPr>
        <p:txBody>
          <a:bodyPr vert="horz" wrap="square" lIns="0" tIns="0" rIns="0" bIns="0" rtlCol="0" anchor="ctr">
            <a:normAutofit/>
          </a:bodyPr>
          <a:lstStyle/>
          <a:p>
            <a:pPr>
              <a:spcAft>
                <a:spcPts val="600"/>
              </a:spcAft>
            </a:pPr>
            <a:fld id="{DBA1B0FB-D917-4C8C-928F-313BD683BF39}" type="slidenum">
              <a:rPr lang="en-US" sz="1600" b="1" smtClean="0">
                <a:solidFill>
                  <a:schemeClr val="bg1">
                    <a:alpha val="80000"/>
                  </a:schemeClr>
                </a:solidFill>
              </a:rPr>
              <a:pPr>
                <a:spcAft>
                  <a:spcPts val="600"/>
                </a:spcAft>
              </a:pPr>
              <a:t>24</a:t>
            </a:fld>
            <a:endParaRPr lang="en-US" sz="1600" b="1" dirty="0">
              <a:solidFill>
                <a:schemeClr val="bg1">
                  <a:alpha val="80000"/>
                </a:schemeClr>
              </a:solidFill>
            </a:endParaRPr>
          </a:p>
        </p:txBody>
      </p:sp>
      <p:sp>
        <p:nvSpPr>
          <p:cNvPr id="6" name="TextBox 5">
            <a:extLst>
              <a:ext uri="{FF2B5EF4-FFF2-40B4-BE49-F238E27FC236}">
                <a16:creationId xmlns:a16="http://schemas.microsoft.com/office/drawing/2014/main" xmlns="" id="{447179C0-39B7-47D9-9AA3-4D0A205F6987}"/>
              </a:ext>
            </a:extLst>
          </p:cNvPr>
          <p:cNvSpPr txBox="1"/>
          <p:nvPr/>
        </p:nvSpPr>
        <p:spPr>
          <a:xfrm>
            <a:off x="673431" y="1719871"/>
            <a:ext cx="3715690" cy="2862322"/>
          </a:xfrm>
          <a:prstGeom prst="rect">
            <a:avLst/>
          </a:prstGeom>
          <a:solidFill>
            <a:schemeClr val="tx1">
              <a:alpha val="70000"/>
            </a:schemeClr>
          </a:solidFill>
        </p:spPr>
        <p:txBody>
          <a:bodyPr wrap="square" rtlCol="0">
            <a:spAutoFit/>
          </a:bodyPr>
          <a:lstStyle/>
          <a:p>
            <a:r>
              <a:rPr lang="en-US" dirty="0">
                <a:solidFill>
                  <a:schemeClr val="bg1"/>
                </a:solidFill>
              </a:rPr>
              <a:t>**LINE CHART;</a:t>
            </a:r>
          </a:p>
          <a:p>
            <a:endParaRPr lang="en-US" dirty="0">
              <a:solidFill>
                <a:schemeClr val="bg1"/>
              </a:solidFill>
            </a:endParaRPr>
          </a:p>
          <a:p>
            <a:r>
              <a:rPr lang="en-US" dirty="0">
                <a:solidFill>
                  <a:schemeClr val="bg1"/>
                </a:solidFill>
              </a:rPr>
              <a:t>proc </a:t>
            </a:r>
            <a:r>
              <a:rPr lang="en-US" dirty="0" err="1">
                <a:solidFill>
                  <a:schemeClr val="bg1"/>
                </a:solidFill>
              </a:rPr>
              <a:t>sgplot</a:t>
            </a:r>
            <a:r>
              <a:rPr lang="en-US" dirty="0">
                <a:solidFill>
                  <a:schemeClr val="bg1"/>
                </a:solidFill>
              </a:rPr>
              <a:t> data = IMPORT;</a:t>
            </a:r>
          </a:p>
          <a:p>
            <a:r>
              <a:rPr lang="en-US" dirty="0">
                <a:solidFill>
                  <a:schemeClr val="bg1"/>
                </a:solidFill>
              </a:rPr>
              <a:t>     </a:t>
            </a:r>
            <a:r>
              <a:rPr lang="en-US" dirty="0" err="1">
                <a:solidFill>
                  <a:schemeClr val="bg1"/>
                </a:solidFill>
              </a:rPr>
              <a:t>vline</a:t>
            </a:r>
            <a:r>
              <a:rPr lang="en-US" dirty="0">
                <a:solidFill>
                  <a:schemeClr val="bg1"/>
                </a:solidFill>
              </a:rPr>
              <a:t> State/response = </a:t>
            </a:r>
            <a:r>
              <a:rPr lang="en-US" dirty="0" err="1">
                <a:solidFill>
                  <a:schemeClr val="bg1"/>
                </a:solidFill>
              </a:rPr>
              <a:t>ConfirmedForeigners</a:t>
            </a:r>
            <a:r>
              <a:rPr lang="en-US" dirty="0">
                <a:solidFill>
                  <a:schemeClr val="bg1"/>
                </a:solidFill>
              </a:rPr>
              <a:t>;</a:t>
            </a:r>
          </a:p>
          <a:p>
            <a:r>
              <a:rPr lang="en-US" dirty="0">
                <a:solidFill>
                  <a:schemeClr val="bg1"/>
                </a:solidFill>
              </a:rPr>
              <a:t>     </a:t>
            </a:r>
            <a:r>
              <a:rPr lang="en-US" dirty="0" err="1">
                <a:solidFill>
                  <a:schemeClr val="bg1"/>
                </a:solidFill>
              </a:rPr>
              <a:t>vline</a:t>
            </a:r>
            <a:r>
              <a:rPr lang="en-US" dirty="0">
                <a:solidFill>
                  <a:schemeClr val="bg1"/>
                </a:solidFill>
              </a:rPr>
              <a:t> State/response = </a:t>
            </a:r>
            <a:r>
              <a:rPr lang="en-US" dirty="0" err="1">
                <a:solidFill>
                  <a:schemeClr val="bg1"/>
                </a:solidFill>
              </a:rPr>
              <a:t>ConfirmedIndians</a:t>
            </a:r>
            <a:r>
              <a:rPr lang="en-US" dirty="0">
                <a:solidFill>
                  <a:schemeClr val="bg1"/>
                </a:solidFill>
              </a:rPr>
              <a:t>;</a:t>
            </a:r>
          </a:p>
          <a:p>
            <a:r>
              <a:rPr lang="en-US" dirty="0">
                <a:solidFill>
                  <a:schemeClr val="bg1"/>
                </a:solidFill>
              </a:rPr>
              <a:t>     </a:t>
            </a:r>
            <a:r>
              <a:rPr lang="en-US" dirty="0" err="1">
                <a:solidFill>
                  <a:schemeClr val="bg1"/>
                </a:solidFill>
              </a:rPr>
              <a:t>yaxis</a:t>
            </a:r>
            <a:r>
              <a:rPr lang="en-US" dirty="0">
                <a:solidFill>
                  <a:schemeClr val="bg1"/>
                </a:solidFill>
              </a:rPr>
              <a:t> label = "Confirmed Indians &amp; Foreigners";</a:t>
            </a:r>
          </a:p>
          <a:p>
            <a:r>
              <a:rPr lang="en-US" dirty="0">
                <a:solidFill>
                  <a:schemeClr val="bg1"/>
                </a:solidFill>
              </a:rPr>
              <a:t>run;</a:t>
            </a:r>
          </a:p>
        </p:txBody>
      </p:sp>
      <p:sp>
        <p:nvSpPr>
          <p:cNvPr id="15" name="TextBox 14">
            <a:extLst>
              <a:ext uri="{FF2B5EF4-FFF2-40B4-BE49-F238E27FC236}">
                <a16:creationId xmlns:a16="http://schemas.microsoft.com/office/drawing/2014/main" xmlns="" id="{AB40D6AA-900F-42EB-A2DD-CBC5C2C2944C}"/>
              </a:ext>
            </a:extLst>
          </p:cNvPr>
          <p:cNvSpPr txBox="1"/>
          <p:nvPr/>
        </p:nvSpPr>
        <p:spPr>
          <a:xfrm>
            <a:off x="4621237" y="222012"/>
            <a:ext cx="2949526" cy="523220"/>
          </a:xfrm>
          <a:prstGeom prst="rect">
            <a:avLst/>
          </a:prstGeom>
          <a:solidFill>
            <a:srgbClr val="FFFF00">
              <a:alpha val="45000"/>
            </a:srgbClr>
          </a:solidFill>
        </p:spPr>
        <p:txBody>
          <a:bodyPr wrap="square" rtlCol="0">
            <a:spAutoFit/>
          </a:bodyPr>
          <a:lstStyle/>
          <a:p>
            <a:pPr algn="ctr"/>
            <a:r>
              <a:rPr lang="en-US" sz="2800" u="sng" dirty="0">
                <a:solidFill>
                  <a:schemeClr val="bg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rPr>
              <a:t>LINE CHART</a:t>
            </a:r>
          </a:p>
        </p:txBody>
      </p:sp>
      <p:sp>
        <p:nvSpPr>
          <p:cNvPr id="16" name="TextBox 15">
            <a:extLst>
              <a:ext uri="{FF2B5EF4-FFF2-40B4-BE49-F238E27FC236}">
                <a16:creationId xmlns:a16="http://schemas.microsoft.com/office/drawing/2014/main" xmlns="" id="{353CEBD3-C0D9-4B6A-8104-91A6E5AA13B1}"/>
              </a:ext>
            </a:extLst>
          </p:cNvPr>
          <p:cNvSpPr txBox="1"/>
          <p:nvPr/>
        </p:nvSpPr>
        <p:spPr>
          <a:xfrm>
            <a:off x="673430" y="1085488"/>
            <a:ext cx="1025821" cy="400110"/>
          </a:xfrm>
          <a:prstGeom prst="rect">
            <a:avLst/>
          </a:prstGeom>
          <a:solidFill>
            <a:srgbClr val="FFFF00">
              <a:alpha val="45000"/>
            </a:srgbClr>
          </a:solidFill>
        </p:spPr>
        <p:txBody>
          <a:bodyPr wrap="square" rtlCol="0">
            <a:spAutoFit/>
          </a:bodyPr>
          <a:lstStyle/>
          <a:p>
            <a:r>
              <a:rPr lang="en-US" sz="2000" u="sng" dirty="0">
                <a:solidFill>
                  <a:schemeClr val="bg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rPr>
              <a:t>CODE</a:t>
            </a:r>
          </a:p>
        </p:txBody>
      </p:sp>
      <p:sp>
        <p:nvSpPr>
          <p:cNvPr id="17" name="TextBox 16">
            <a:extLst>
              <a:ext uri="{FF2B5EF4-FFF2-40B4-BE49-F238E27FC236}">
                <a16:creationId xmlns:a16="http://schemas.microsoft.com/office/drawing/2014/main" xmlns="" id="{1B7A7D8F-4FA1-4AC3-8340-3769C2FF35E5}"/>
              </a:ext>
            </a:extLst>
          </p:cNvPr>
          <p:cNvSpPr txBox="1"/>
          <p:nvPr/>
        </p:nvSpPr>
        <p:spPr>
          <a:xfrm>
            <a:off x="673430" y="4875534"/>
            <a:ext cx="3715691" cy="1200329"/>
          </a:xfrm>
          <a:prstGeom prst="rect">
            <a:avLst/>
          </a:prstGeom>
          <a:solidFill>
            <a:schemeClr val="tx1">
              <a:alpha val="70000"/>
            </a:schemeClr>
          </a:solidFill>
        </p:spPr>
        <p:txBody>
          <a:bodyPr wrap="square" rtlCol="0">
            <a:spAutoFit/>
          </a:bodyPr>
          <a:lstStyle/>
          <a:p>
            <a:pPr algn="just"/>
            <a:r>
              <a:rPr lang="en-US" dirty="0">
                <a:solidFill>
                  <a:schemeClr val="bg1"/>
                </a:solidFill>
              </a:rPr>
              <a:t>This are two-line graphs which shows the variation of different states and their confirmed Indian and Foreigner cases.</a:t>
            </a:r>
          </a:p>
        </p:txBody>
      </p:sp>
      <p:pic>
        <p:nvPicPr>
          <p:cNvPr id="9" name="Picture 8">
            <a:extLst>
              <a:ext uri="{FF2B5EF4-FFF2-40B4-BE49-F238E27FC236}">
                <a16:creationId xmlns:a16="http://schemas.microsoft.com/office/drawing/2014/main" xmlns="" id="{38B95886-244C-4732-819A-16D3F8ADD6DA}"/>
              </a:ext>
            </a:extLst>
          </p:cNvPr>
          <p:cNvPicPr>
            <a:picLocks noChangeAspect="1"/>
          </p:cNvPicPr>
          <p:nvPr/>
        </p:nvPicPr>
        <p:blipFill>
          <a:blip r:embed="rId3"/>
          <a:stretch>
            <a:fillRect/>
          </a:stretch>
        </p:blipFill>
        <p:spPr>
          <a:xfrm>
            <a:off x="5684486" y="1085488"/>
            <a:ext cx="6315256" cy="5267374"/>
          </a:xfrm>
          <a:prstGeom prst="rect">
            <a:avLst/>
          </a:prstGeom>
        </p:spPr>
      </p:pic>
    </p:spTree>
    <p:extLst>
      <p:ext uri="{BB962C8B-B14F-4D97-AF65-F5344CB8AC3E}">
        <p14:creationId xmlns:p14="http://schemas.microsoft.com/office/powerpoint/2010/main" val="16936324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0">
              <a:schemeClr val="accent2">
                <a:lumMod val="60000"/>
                <a:lumOff val="40000"/>
              </a:schemeClr>
            </a:gs>
            <a:gs pos="100000">
              <a:srgbClr val="92D050"/>
            </a:gs>
          </a:gsLst>
          <a:lin ang="5400000" scaled="1"/>
        </a:gra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xmlns="" id="{3BDBC526-6DCD-4FF6-8395-D8C22E46E52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613998" y="5334748"/>
            <a:ext cx="678135" cy="990000"/>
            <a:chOff x="10490969" y="1448827"/>
            <a:chExt cx="678135" cy="990000"/>
          </a:xfrm>
        </p:grpSpPr>
        <p:sp>
          <p:nvSpPr>
            <p:cNvPr id="21" name="Freeform: Shape 20">
              <a:extLst>
                <a:ext uri="{FF2B5EF4-FFF2-40B4-BE49-F238E27FC236}">
                  <a16:creationId xmlns:a16="http://schemas.microsoft.com/office/drawing/2014/main" xmlns="" id="{02ECB475-568C-47AC-B16D-2E202DEB2DE0}"/>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xmlns="" id="{080D8764-525A-441E-B58F-068E82F0971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xmlns="" id="{11196109-6F2B-4738-B2FC-2CCC753AABD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Shape 23">
              <a:extLst>
                <a:ext uri="{FF2B5EF4-FFF2-40B4-BE49-F238E27FC236}">
                  <a16:creationId xmlns:a16="http://schemas.microsoft.com/office/drawing/2014/main" xmlns="" id="{F7E468C2-69B8-470B-85E3-801A3CB1D7E2}"/>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6" name="Rectangle 25">
            <a:extLst>
              <a:ext uri="{FF2B5EF4-FFF2-40B4-BE49-F238E27FC236}">
                <a16:creationId xmlns:a16="http://schemas.microsoft.com/office/drawing/2014/main" xmlns="" id="{A5931BE0-4B93-4D6C-878E-ACC59D6B45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xmlns="" id="{E1E7D98D-6710-41D2-B258-E1A1059D29F8}"/>
              </a:ext>
            </a:extLst>
          </p:cNvPr>
          <p:cNvSpPr>
            <a:spLocks noGrp="1"/>
          </p:cNvSpPr>
          <p:nvPr>
            <p:ph type="sldNum" sz="quarter" idx="12"/>
          </p:nvPr>
        </p:nvSpPr>
        <p:spPr>
          <a:xfrm>
            <a:off x="10094637" y="6430037"/>
            <a:ext cx="1692274" cy="350788"/>
          </a:xfrm>
        </p:spPr>
        <p:txBody>
          <a:bodyPr vert="horz" wrap="square" lIns="0" tIns="0" rIns="0" bIns="0" rtlCol="0" anchor="ctr">
            <a:normAutofit/>
          </a:bodyPr>
          <a:lstStyle/>
          <a:p>
            <a:pPr>
              <a:spcAft>
                <a:spcPts val="600"/>
              </a:spcAft>
            </a:pPr>
            <a:fld id="{DBA1B0FB-D917-4C8C-928F-313BD683BF39}" type="slidenum">
              <a:rPr lang="en-US" sz="1600" b="1" smtClean="0">
                <a:solidFill>
                  <a:schemeClr val="bg1">
                    <a:alpha val="80000"/>
                  </a:schemeClr>
                </a:solidFill>
              </a:rPr>
              <a:pPr>
                <a:spcAft>
                  <a:spcPts val="600"/>
                </a:spcAft>
              </a:pPr>
              <a:t>25</a:t>
            </a:fld>
            <a:endParaRPr lang="en-US" sz="1600" b="1" dirty="0">
              <a:solidFill>
                <a:schemeClr val="bg1">
                  <a:alpha val="80000"/>
                </a:schemeClr>
              </a:solidFill>
            </a:endParaRPr>
          </a:p>
        </p:txBody>
      </p:sp>
      <p:sp>
        <p:nvSpPr>
          <p:cNvPr id="6" name="TextBox 5">
            <a:extLst>
              <a:ext uri="{FF2B5EF4-FFF2-40B4-BE49-F238E27FC236}">
                <a16:creationId xmlns:a16="http://schemas.microsoft.com/office/drawing/2014/main" xmlns="" id="{447179C0-39B7-47D9-9AA3-4D0A205F6987}"/>
              </a:ext>
            </a:extLst>
          </p:cNvPr>
          <p:cNvSpPr txBox="1"/>
          <p:nvPr/>
        </p:nvSpPr>
        <p:spPr>
          <a:xfrm>
            <a:off x="363889" y="1303236"/>
            <a:ext cx="4911496" cy="3693319"/>
          </a:xfrm>
          <a:prstGeom prst="rect">
            <a:avLst/>
          </a:prstGeom>
          <a:solidFill>
            <a:schemeClr val="tx1">
              <a:alpha val="70000"/>
            </a:schemeClr>
          </a:solidFill>
        </p:spPr>
        <p:txBody>
          <a:bodyPr wrap="square" rtlCol="0">
            <a:spAutoFit/>
          </a:bodyPr>
          <a:lstStyle/>
          <a:p>
            <a:r>
              <a:rPr lang="en-US" dirty="0">
                <a:solidFill>
                  <a:schemeClr val="bg1"/>
                </a:solidFill>
              </a:rPr>
              <a:t>**Bar-Line Chart;</a:t>
            </a:r>
          </a:p>
          <a:p>
            <a:r>
              <a:rPr lang="en-US" dirty="0">
                <a:solidFill>
                  <a:schemeClr val="bg1"/>
                </a:solidFill>
              </a:rPr>
              <a:t>proc </a:t>
            </a:r>
            <a:r>
              <a:rPr lang="en-US" dirty="0" err="1">
                <a:solidFill>
                  <a:schemeClr val="bg1"/>
                </a:solidFill>
              </a:rPr>
              <a:t>sgplot</a:t>
            </a:r>
            <a:r>
              <a:rPr lang="en-US" dirty="0">
                <a:solidFill>
                  <a:schemeClr val="bg1"/>
                </a:solidFill>
              </a:rPr>
              <a:t> data=IMPORT;</a:t>
            </a:r>
          </a:p>
          <a:p>
            <a:r>
              <a:rPr lang="en-US" dirty="0">
                <a:solidFill>
                  <a:schemeClr val="bg1"/>
                </a:solidFill>
              </a:rPr>
              <a:t>  </a:t>
            </a:r>
            <a:r>
              <a:rPr lang="en-US" dirty="0" err="1">
                <a:solidFill>
                  <a:schemeClr val="bg1"/>
                </a:solidFill>
              </a:rPr>
              <a:t>vbar</a:t>
            </a:r>
            <a:r>
              <a:rPr lang="en-US" dirty="0">
                <a:solidFill>
                  <a:schemeClr val="bg1"/>
                </a:solidFill>
              </a:rPr>
              <a:t> State/ response=</a:t>
            </a:r>
            <a:r>
              <a:rPr lang="en-US" dirty="0" err="1">
                <a:solidFill>
                  <a:schemeClr val="bg1"/>
                </a:solidFill>
              </a:rPr>
              <a:t>ConfirmedForeigners</a:t>
            </a:r>
            <a:r>
              <a:rPr lang="en-US" dirty="0">
                <a:solidFill>
                  <a:schemeClr val="bg1"/>
                </a:solidFill>
              </a:rPr>
              <a:t> </a:t>
            </a:r>
            <a:r>
              <a:rPr lang="en-US" dirty="0" err="1">
                <a:solidFill>
                  <a:schemeClr val="bg1"/>
                </a:solidFill>
              </a:rPr>
              <a:t>datalabel</a:t>
            </a:r>
            <a:r>
              <a:rPr lang="en-US" dirty="0">
                <a:solidFill>
                  <a:schemeClr val="bg1"/>
                </a:solidFill>
              </a:rPr>
              <a:t> </a:t>
            </a:r>
            <a:r>
              <a:rPr lang="en-US" dirty="0" err="1">
                <a:solidFill>
                  <a:schemeClr val="bg1"/>
                </a:solidFill>
              </a:rPr>
              <a:t>datalabelattrs</a:t>
            </a:r>
            <a:r>
              <a:rPr lang="en-US" dirty="0">
                <a:solidFill>
                  <a:schemeClr val="bg1"/>
                </a:solidFill>
              </a:rPr>
              <a:t> = (weight = bold)</a:t>
            </a:r>
          </a:p>
          <a:p>
            <a:r>
              <a:rPr lang="en-US" dirty="0">
                <a:solidFill>
                  <a:schemeClr val="bg1"/>
                </a:solidFill>
              </a:rPr>
              <a:t>                   </a:t>
            </a:r>
            <a:r>
              <a:rPr lang="en-US" dirty="0" err="1">
                <a:solidFill>
                  <a:schemeClr val="bg1"/>
                </a:solidFill>
              </a:rPr>
              <a:t>fillattrs</a:t>
            </a:r>
            <a:r>
              <a:rPr lang="en-US" dirty="0">
                <a:solidFill>
                  <a:schemeClr val="bg1"/>
                </a:solidFill>
              </a:rPr>
              <a:t>= (color = pink);</a:t>
            </a:r>
          </a:p>
          <a:p>
            <a:r>
              <a:rPr lang="en-US" dirty="0">
                <a:solidFill>
                  <a:schemeClr val="bg1"/>
                </a:solidFill>
              </a:rPr>
              <a:t>  </a:t>
            </a:r>
            <a:r>
              <a:rPr lang="en-US" dirty="0" err="1">
                <a:solidFill>
                  <a:schemeClr val="bg1"/>
                </a:solidFill>
              </a:rPr>
              <a:t>vline</a:t>
            </a:r>
            <a:r>
              <a:rPr lang="en-US" dirty="0">
                <a:solidFill>
                  <a:schemeClr val="bg1"/>
                </a:solidFill>
              </a:rPr>
              <a:t> State/ response=</a:t>
            </a:r>
            <a:r>
              <a:rPr lang="en-US" dirty="0" err="1">
                <a:solidFill>
                  <a:schemeClr val="bg1"/>
                </a:solidFill>
              </a:rPr>
              <a:t>ConfirmedIndians</a:t>
            </a:r>
            <a:endParaRPr lang="en-US" dirty="0">
              <a:solidFill>
                <a:schemeClr val="bg1"/>
              </a:solidFill>
            </a:endParaRPr>
          </a:p>
          <a:p>
            <a:r>
              <a:rPr lang="en-US" dirty="0">
                <a:solidFill>
                  <a:schemeClr val="bg1"/>
                </a:solidFill>
              </a:rPr>
              <a:t>                 </a:t>
            </a:r>
            <a:r>
              <a:rPr lang="en-US" dirty="0" err="1">
                <a:solidFill>
                  <a:schemeClr val="bg1"/>
                </a:solidFill>
              </a:rPr>
              <a:t>lineattrs</a:t>
            </a:r>
            <a:r>
              <a:rPr lang="en-US" dirty="0">
                <a:solidFill>
                  <a:schemeClr val="bg1"/>
                </a:solidFill>
              </a:rPr>
              <a:t> =(thickness = 1 color=green) ;</a:t>
            </a:r>
          </a:p>
          <a:p>
            <a:r>
              <a:rPr lang="en-US" dirty="0">
                <a:solidFill>
                  <a:schemeClr val="bg1"/>
                </a:solidFill>
              </a:rPr>
              <a:t>  </a:t>
            </a:r>
            <a:r>
              <a:rPr lang="en-US" dirty="0" err="1">
                <a:solidFill>
                  <a:schemeClr val="bg1"/>
                </a:solidFill>
              </a:rPr>
              <a:t>xaxis</a:t>
            </a:r>
            <a:r>
              <a:rPr lang="en-US" dirty="0">
                <a:solidFill>
                  <a:schemeClr val="bg1"/>
                </a:solidFill>
              </a:rPr>
              <a:t> label= "State";</a:t>
            </a:r>
          </a:p>
          <a:p>
            <a:r>
              <a:rPr lang="en-US" dirty="0">
                <a:solidFill>
                  <a:schemeClr val="bg1"/>
                </a:solidFill>
              </a:rPr>
              <a:t>  </a:t>
            </a:r>
            <a:r>
              <a:rPr lang="en-US" dirty="0" err="1">
                <a:solidFill>
                  <a:schemeClr val="bg1"/>
                </a:solidFill>
              </a:rPr>
              <a:t>yaxis</a:t>
            </a:r>
            <a:r>
              <a:rPr lang="en-US" dirty="0">
                <a:solidFill>
                  <a:schemeClr val="bg1"/>
                </a:solidFill>
              </a:rPr>
              <a:t> label = "</a:t>
            </a:r>
            <a:r>
              <a:rPr lang="en-US" dirty="0" err="1">
                <a:solidFill>
                  <a:schemeClr val="bg1"/>
                </a:solidFill>
              </a:rPr>
              <a:t>ConfirmedForeigners</a:t>
            </a:r>
            <a:r>
              <a:rPr lang="en-US" dirty="0">
                <a:solidFill>
                  <a:schemeClr val="bg1"/>
                </a:solidFill>
              </a:rPr>
              <a:t> &amp; </a:t>
            </a:r>
            <a:r>
              <a:rPr lang="en-US" dirty="0" err="1">
                <a:solidFill>
                  <a:schemeClr val="bg1"/>
                </a:solidFill>
              </a:rPr>
              <a:t>ConfirmedIndians</a:t>
            </a:r>
            <a:r>
              <a:rPr lang="en-US" dirty="0">
                <a:solidFill>
                  <a:schemeClr val="bg1"/>
                </a:solidFill>
              </a:rPr>
              <a:t>";</a:t>
            </a:r>
          </a:p>
          <a:p>
            <a:r>
              <a:rPr lang="en-US" dirty="0">
                <a:solidFill>
                  <a:schemeClr val="bg1"/>
                </a:solidFill>
              </a:rPr>
              <a:t>  </a:t>
            </a:r>
            <a:r>
              <a:rPr lang="en-US" dirty="0" err="1">
                <a:solidFill>
                  <a:schemeClr val="bg1"/>
                </a:solidFill>
              </a:rPr>
              <a:t>keylegend</a:t>
            </a:r>
            <a:r>
              <a:rPr lang="en-US" dirty="0">
                <a:solidFill>
                  <a:schemeClr val="bg1"/>
                </a:solidFill>
              </a:rPr>
              <a:t> / location=inside position=</a:t>
            </a:r>
            <a:r>
              <a:rPr lang="en-US" dirty="0" err="1">
                <a:solidFill>
                  <a:schemeClr val="bg1"/>
                </a:solidFill>
              </a:rPr>
              <a:t>topright</a:t>
            </a:r>
            <a:r>
              <a:rPr lang="en-US" dirty="0">
                <a:solidFill>
                  <a:schemeClr val="bg1"/>
                </a:solidFill>
              </a:rPr>
              <a:t> across=1;</a:t>
            </a:r>
          </a:p>
          <a:p>
            <a:r>
              <a:rPr lang="en-US" dirty="0">
                <a:solidFill>
                  <a:schemeClr val="bg1"/>
                </a:solidFill>
              </a:rPr>
              <a:t>  run;</a:t>
            </a:r>
          </a:p>
        </p:txBody>
      </p:sp>
      <p:pic>
        <p:nvPicPr>
          <p:cNvPr id="3" name="Picture 2">
            <a:extLst>
              <a:ext uri="{FF2B5EF4-FFF2-40B4-BE49-F238E27FC236}">
                <a16:creationId xmlns:a16="http://schemas.microsoft.com/office/drawing/2014/main" xmlns="" id="{8659221A-B985-4F63-90BD-FCDB074D02C4}"/>
              </a:ext>
            </a:extLst>
          </p:cNvPr>
          <p:cNvPicPr>
            <a:picLocks noChangeAspect="1"/>
          </p:cNvPicPr>
          <p:nvPr/>
        </p:nvPicPr>
        <p:blipFill rotWithShape="1">
          <a:blip r:embed="rId3"/>
          <a:srcRect t="5602"/>
          <a:stretch/>
        </p:blipFill>
        <p:spPr>
          <a:xfrm>
            <a:off x="5914399" y="1197711"/>
            <a:ext cx="6168485" cy="4917925"/>
          </a:xfrm>
          <a:prstGeom prst="rect">
            <a:avLst/>
          </a:prstGeom>
        </p:spPr>
      </p:pic>
      <p:sp>
        <p:nvSpPr>
          <p:cNvPr id="13" name="TextBox 12">
            <a:extLst>
              <a:ext uri="{FF2B5EF4-FFF2-40B4-BE49-F238E27FC236}">
                <a16:creationId xmlns:a16="http://schemas.microsoft.com/office/drawing/2014/main" xmlns="" id="{75F911FF-87DE-430E-9991-D6D658F9A62C}"/>
              </a:ext>
            </a:extLst>
          </p:cNvPr>
          <p:cNvSpPr txBox="1"/>
          <p:nvPr/>
        </p:nvSpPr>
        <p:spPr>
          <a:xfrm>
            <a:off x="4222066" y="137958"/>
            <a:ext cx="3747868" cy="523220"/>
          </a:xfrm>
          <a:prstGeom prst="rect">
            <a:avLst/>
          </a:prstGeom>
          <a:solidFill>
            <a:srgbClr val="FFFF00">
              <a:alpha val="45000"/>
            </a:srgbClr>
          </a:solidFill>
        </p:spPr>
        <p:txBody>
          <a:bodyPr wrap="square" rtlCol="0">
            <a:spAutoFit/>
          </a:bodyPr>
          <a:lstStyle/>
          <a:p>
            <a:pPr algn="ctr"/>
            <a:r>
              <a:rPr lang="en-US" sz="2800" u="sng" dirty="0">
                <a:solidFill>
                  <a:schemeClr val="bg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rPr>
              <a:t>BAR-LINE CHART</a:t>
            </a:r>
          </a:p>
        </p:txBody>
      </p:sp>
      <p:sp>
        <p:nvSpPr>
          <p:cNvPr id="14" name="TextBox 13">
            <a:extLst>
              <a:ext uri="{FF2B5EF4-FFF2-40B4-BE49-F238E27FC236}">
                <a16:creationId xmlns:a16="http://schemas.microsoft.com/office/drawing/2014/main" xmlns="" id="{2FA392FF-EB8D-4532-9E07-A8C68BB1F383}"/>
              </a:ext>
            </a:extLst>
          </p:cNvPr>
          <p:cNvSpPr txBox="1"/>
          <p:nvPr/>
        </p:nvSpPr>
        <p:spPr>
          <a:xfrm>
            <a:off x="363888" y="740124"/>
            <a:ext cx="1061571" cy="400110"/>
          </a:xfrm>
          <a:prstGeom prst="rect">
            <a:avLst/>
          </a:prstGeom>
          <a:solidFill>
            <a:srgbClr val="FFFF00">
              <a:alpha val="45000"/>
            </a:srgbClr>
          </a:solidFill>
        </p:spPr>
        <p:txBody>
          <a:bodyPr wrap="square" rtlCol="0">
            <a:spAutoFit/>
          </a:bodyPr>
          <a:lstStyle/>
          <a:p>
            <a:r>
              <a:rPr lang="en-US" sz="2000" u="sng" dirty="0">
                <a:solidFill>
                  <a:schemeClr val="bg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rPr>
              <a:t>CODE</a:t>
            </a:r>
          </a:p>
        </p:txBody>
      </p:sp>
      <p:sp>
        <p:nvSpPr>
          <p:cNvPr id="17" name="TextBox 16">
            <a:extLst>
              <a:ext uri="{FF2B5EF4-FFF2-40B4-BE49-F238E27FC236}">
                <a16:creationId xmlns:a16="http://schemas.microsoft.com/office/drawing/2014/main" xmlns="" id="{41AD4C89-9D2A-4197-B517-1F249BB12D2F}"/>
              </a:ext>
            </a:extLst>
          </p:cNvPr>
          <p:cNvSpPr txBox="1"/>
          <p:nvPr/>
        </p:nvSpPr>
        <p:spPr>
          <a:xfrm>
            <a:off x="363887" y="5192306"/>
            <a:ext cx="4911496" cy="923330"/>
          </a:xfrm>
          <a:prstGeom prst="rect">
            <a:avLst/>
          </a:prstGeom>
          <a:solidFill>
            <a:schemeClr val="tx1">
              <a:alpha val="70000"/>
            </a:schemeClr>
          </a:solidFill>
        </p:spPr>
        <p:txBody>
          <a:bodyPr wrap="square" rtlCol="0">
            <a:spAutoFit/>
          </a:bodyPr>
          <a:lstStyle/>
          <a:p>
            <a:pPr algn="just"/>
            <a:r>
              <a:rPr lang="en-US" dirty="0">
                <a:solidFill>
                  <a:schemeClr val="bg1"/>
                </a:solidFill>
              </a:rPr>
              <a:t>This is a bar and line graph which shows the variation of different states and their confirmed Indian and Foreigner cases.</a:t>
            </a:r>
          </a:p>
        </p:txBody>
      </p:sp>
    </p:spTree>
    <p:extLst>
      <p:ext uri="{BB962C8B-B14F-4D97-AF65-F5344CB8AC3E}">
        <p14:creationId xmlns:p14="http://schemas.microsoft.com/office/powerpoint/2010/main" val="13862205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0">
              <a:schemeClr val="accent2">
                <a:lumMod val="60000"/>
                <a:lumOff val="40000"/>
              </a:schemeClr>
            </a:gs>
            <a:gs pos="100000">
              <a:srgbClr val="92D050"/>
            </a:gs>
          </a:gsLst>
          <a:lin ang="5400000" scaled="1"/>
        </a:gra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xmlns="" id="{3BDBC526-6DCD-4FF6-8395-D8C22E46E52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613998" y="5334748"/>
            <a:ext cx="678135" cy="990000"/>
            <a:chOff x="10490969" y="1448827"/>
            <a:chExt cx="678135" cy="990000"/>
          </a:xfrm>
        </p:grpSpPr>
        <p:sp>
          <p:nvSpPr>
            <p:cNvPr id="21" name="Freeform: Shape 20">
              <a:extLst>
                <a:ext uri="{FF2B5EF4-FFF2-40B4-BE49-F238E27FC236}">
                  <a16:creationId xmlns:a16="http://schemas.microsoft.com/office/drawing/2014/main" xmlns="" id="{02ECB475-568C-47AC-B16D-2E202DEB2DE0}"/>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xmlns="" id="{080D8764-525A-441E-B58F-068E82F0971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xmlns="" id="{11196109-6F2B-4738-B2FC-2CCC753AABD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Shape 23">
              <a:extLst>
                <a:ext uri="{FF2B5EF4-FFF2-40B4-BE49-F238E27FC236}">
                  <a16:creationId xmlns:a16="http://schemas.microsoft.com/office/drawing/2014/main" xmlns="" id="{F7E468C2-69B8-470B-85E3-801A3CB1D7E2}"/>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6" name="Rectangle 25">
            <a:extLst>
              <a:ext uri="{FF2B5EF4-FFF2-40B4-BE49-F238E27FC236}">
                <a16:creationId xmlns:a16="http://schemas.microsoft.com/office/drawing/2014/main" xmlns="" id="{A5931BE0-4B93-4D6C-878E-ACC59D6B45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xmlns="" id="{E1E7D98D-6710-41D2-B258-E1A1059D29F8}"/>
              </a:ext>
            </a:extLst>
          </p:cNvPr>
          <p:cNvSpPr>
            <a:spLocks noGrp="1"/>
          </p:cNvSpPr>
          <p:nvPr>
            <p:ph type="sldNum" sz="quarter" idx="12"/>
          </p:nvPr>
        </p:nvSpPr>
        <p:spPr>
          <a:xfrm>
            <a:off x="10094637" y="6430037"/>
            <a:ext cx="1692274" cy="350788"/>
          </a:xfrm>
        </p:spPr>
        <p:txBody>
          <a:bodyPr vert="horz" wrap="square" lIns="0" tIns="0" rIns="0" bIns="0" rtlCol="0" anchor="ctr">
            <a:normAutofit/>
          </a:bodyPr>
          <a:lstStyle/>
          <a:p>
            <a:pPr>
              <a:spcAft>
                <a:spcPts val="600"/>
              </a:spcAft>
            </a:pPr>
            <a:fld id="{DBA1B0FB-D917-4C8C-928F-313BD683BF39}" type="slidenum">
              <a:rPr lang="en-US" sz="1600" b="1" smtClean="0">
                <a:solidFill>
                  <a:schemeClr val="bg1">
                    <a:alpha val="80000"/>
                  </a:schemeClr>
                </a:solidFill>
              </a:rPr>
              <a:pPr>
                <a:spcAft>
                  <a:spcPts val="600"/>
                </a:spcAft>
              </a:pPr>
              <a:t>26</a:t>
            </a:fld>
            <a:endParaRPr lang="en-US" sz="1600" b="1" dirty="0">
              <a:solidFill>
                <a:schemeClr val="bg1">
                  <a:alpha val="80000"/>
                </a:schemeClr>
              </a:solidFill>
            </a:endParaRPr>
          </a:p>
        </p:txBody>
      </p:sp>
      <p:sp>
        <p:nvSpPr>
          <p:cNvPr id="6" name="TextBox 5">
            <a:extLst>
              <a:ext uri="{FF2B5EF4-FFF2-40B4-BE49-F238E27FC236}">
                <a16:creationId xmlns:a16="http://schemas.microsoft.com/office/drawing/2014/main" xmlns="" id="{447179C0-39B7-47D9-9AA3-4D0A205F6987}"/>
              </a:ext>
            </a:extLst>
          </p:cNvPr>
          <p:cNvSpPr txBox="1"/>
          <p:nvPr/>
        </p:nvSpPr>
        <p:spPr>
          <a:xfrm>
            <a:off x="673430" y="1555487"/>
            <a:ext cx="3607022" cy="2862322"/>
          </a:xfrm>
          <a:prstGeom prst="rect">
            <a:avLst/>
          </a:prstGeom>
          <a:solidFill>
            <a:schemeClr val="tx1">
              <a:alpha val="70000"/>
            </a:schemeClr>
          </a:solidFill>
        </p:spPr>
        <p:txBody>
          <a:bodyPr wrap="square" rtlCol="0">
            <a:spAutoFit/>
          </a:bodyPr>
          <a:lstStyle/>
          <a:p>
            <a:r>
              <a:rPr lang="en-US" dirty="0">
                <a:solidFill>
                  <a:schemeClr val="bg1"/>
                </a:solidFill>
              </a:rPr>
              <a:t>**Bubble Chart;</a:t>
            </a:r>
          </a:p>
          <a:p>
            <a:endParaRPr lang="en-US" dirty="0">
              <a:solidFill>
                <a:schemeClr val="bg1"/>
              </a:solidFill>
            </a:endParaRPr>
          </a:p>
          <a:p>
            <a:r>
              <a:rPr lang="en-US" dirty="0">
                <a:solidFill>
                  <a:schemeClr val="bg1"/>
                </a:solidFill>
              </a:rPr>
              <a:t>proc </a:t>
            </a:r>
            <a:r>
              <a:rPr lang="en-US" dirty="0" err="1">
                <a:solidFill>
                  <a:schemeClr val="bg1"/>
                </a:solidFill>
              </a:rPr>
              <a:t>sgplot</a:t>
            </a:r>
            <a:r>
              <a:rPr lang="en-US" dirty="0">
                <a:solidFill>
                  <a:schemeClr val="bg1"/>
                </a:solidFill>
              </a:rPr>
              <a:t> data = IMPORT;</a:t>
            </a:r>
          </a:p>
          <a:p>
            <a:r>
              <a:rPr lang="en-US" dirty="0">
                <a:solidFill>
                  <a:schemeClr val="bg1"/>
                </a:solidFill>
              </a:rPr>
              <a:t>     bubble X=State Y=</a:t>
            </a:r>
            <a:r>
              <a:rPr lang="en-US" dirty="0" err="1">
                <a:solidFill>
                  <a:schemeClr val="bg1"/>
                </a:solidFill>
              </a:rPr>
              <a:t>ConfirmedForeigners</a:t>
            </a:r>
            <a:r>
              <a:rPr lang="en-US" dirty="0">
                <a:solidFill>
                  <a:schemeClr val="bg1"/>
                </a:solidFill>
              </a:rPr>
              <a:t> size= </a:t>
            </a:r>
            <a:r>
              <a:rPr lang="en-US" dirty="0" err="1">
                <a:solidFill>
                  <a:schemeClr val="bg1"/>
                </a:solidFill>
              </a:rPr>
              <a:t>ConfirmedForeigners</a:t>
            </a:r>
            <a:endParaRPr lang="en-US" dirty="0">
              <a:solidFill>
                <a:schemeClr val="bg1"/>
              </a:solidFill>
            </a:endParaRPr>
          </a:p>
          <a:p>
            <a:r>
              <a:rPr lang="en-US" dirty="0">
                <a:solidFill>
                  <a:schemeClr val="bg1"/>
                </a:solidFill>
              </a:rPr>
              <a:t>     /</a:t>
            </a:r>
            <a:r>
              <a:rPr lang="en-US" dirty="0" err="1">
                <a:solidFill>
                  <a:schemeClr val="bg1"/>
                </a:solidFill>
              </a:rPr>
              <a:t>fillattrs</a:t>
            </a:r>
            <a:r>
              <a:rPr lang="en-US" dirty="0">
                <a:solidFill>
                  <a:schemeClr val="bg1"/>
                </a:solidFill>
              </a:rPr>
              <a:t>=(color = orange) </a:t>
            </a:r>
            <a:r>
              <a:rPr lang="en-US" dirty="0" err="1">
                <a:solidFill>
                  <a:schemeClr val="bg1"/>
                </a:solidFill>
              </a:rPr>
              <a:t>datalabel</a:t>
            </a:r>
            <a:r>
              <a:rPr lang="en-US" dirty="0">
                <a:solidFill>
                  <a:schemeClr val="bg1"/>
                </a:solidFill>
              </a:rPr>
              <a:t> = </a:t>
            </a:r>
            <a:r>
              <a:rPr lang="en-US" dirty="0" err="1">
                <a:solidFill>
                  <a:schemeClr val="bg1"/>
                </a:solidFill>
              </a:rPr>
              <a:t>ConfirmedForeigners</a:t>
            </a:r>
            <a:r>
              <a:rPr lang="en-US" dirty="0">
                <a:solidFill>
                  <a:schemeClr val="bg1"/>
                </a:solidFill>
              </a:rPr>
              <a:t>  group=State;</a:t>
            </a:r>
          </a:p>
          <a:p>
            <a:r>
              <a:rPr lang="en-US" dirty="0">
                <a:solidFill>
                  <a:schemeClr val="bg1"/>
                </a:solidFill>
              </a:rPr>
              <a:t>run;</a:t>
            </a:r>
          </a:p>
        </p:txBody>
      </p:sp>
      <p:pic>
        <p:nvPicPr>
          <p:cNvPr id="3" name="Picture 2">
            <a:extLst>
              <a:ext uri="{FF2B5EF4-FFF2-40B4-BE49-F238E27FC236}">
                <a16:creationId xmlns:a16="http://schemas.microsoft.com/office/drawing/2014/main" xmlns="" id="{380557C1-562B-4A18-B91B-E22923BD18CD}"/>
              </a:ext>
            </a:extLst>
          </p:cNvPr>
          <p:cNvPicPr>
            <a:picLocks noChangeAspect="1"/>
          </p:cNvPicPr>
          <p:nvPr/>
        </p:nvPicPr>
        <p:blipFill rotWithShape="1">
          <a:blip r:embed="rId3"/>
          <a:srcRect t="7243"/>
          <a:stretch/>
        </p:blipFill>
        <p:spPr>
          <a:xfrm>
            <a:off x="5353878" y="1251701"/>
            <a:ext cx="6654795" cy="5068622"/>
          </a:xfrm>
          <a:prstGeom prst="rect">
            <a:avLst/>
          </a:prstGeom>
        </p:spPr>
      </p:pic>
      <p:sp>
        <p:nvSpPr>
          <p:cNvPr id="14" name="TextBox 13">
            <a:extLst>
              <a:ext uri="{FF2B5EF4-FFF2-40B4-BE49-F238E27FC236}">
                <a16:creationId xmlns:a16="http://schemas.microsoft.com/office/drawing/2014/main" xmlns="" id="{D8B8B6EB-7F65-4541-99C8-26C20634F97F}"/>
              </a:ext>
            </a:extLst>
          </p:cNvPr>
          <p:cNvSpPr txBox="1"/>
          <p:nvPr/>
        </p:nvSpPr>
        <p:spPr>
          <a:xfrm>
            <a:off x="4397326" y="166353"/>
            <a:ext cx="3397348" cy="523220"/>
          </a:xfrm>
          <a:prstGeom prst="rect">
            <a:avLst/>
          </a:prstGeom>
          <a:solidFill>
            <a:srgbClr val="FFFF00">
              <a:alpha val="45000"/>
            </a:srgbClr>
          </a:solidFill>
        </p:spPr>
        <p:txBody>
          <a:bodyPr wrap="square" rtlCol="0">
            <a:spAutoFit/>
          </a:bodyPr>
          <a:lstStyle/>
          <a:p>
            <a:pPr algn="ctr"/>
            <a:r>
              <a:rPr lang="en-US" sz="2800" u="sng" dirty="0">
                <a:solidFill>
                  <a:schemeClr val="bg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rPr>
              <a:t>BUBBLE CHART</a:t>
            </a:r>
          </a:p>
        </p:txBody>
      </p:sp>
      <p:sp>
        <p:nvSpPr>
          <p:cNvPr id="15" name="TextBox 14">
            <a:extLst>
              <a:ext uri="{FF2B5EF4-FFF2-40B4-BE49-F238E27FC236}">
                <a16:creationId xmlns:a16="http://schemas.microsoft.com/office/drawing/2014/main" xmlns="" id="{5EBFA4EE-C96B-4D09-9823-315CD7998F41}"/>
              </a:ext>
            </a:extLst>
          </p:cNvPr>
          <p:cNvSpPr txBox="1"/>
          <p:nvPr/>
        </p:nvSpPr>
        <p:spPr>
          <a:xfrm>
            <a:off x="673430" y="851591"/>
            <a:ext cx="1080460" cy="400110"/>
          </a:xfrm>
          <a:prstGeom prst="rect">
            <a:avLst/>
          </a:prstGeom>
          <a:solidFill>
            <a:srgbClr val="FFFF00">
              <a:alpha val="45000"/>
            </a:srgbClr>
          </a:solidFill>
        </p:spPr>
        <p:txBody>
          <a:bodyPr wrap="square" rtlCol="0">
            <a:spAutoFit/>
          </a:bodyPr>
          <a:lstStyle/>
          <a:p>
            <a:r>
              <a:rPr lang="en-US" sz="2000" u="sng" dirty="0">
                <a:solidFill>
                  <a:schemeClr val="bg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rPr>
              <a:t>CODE</a:t>
            </a:r>
          </a:p>
        </p:txBody>
      </p:sp>
      <p:sp>
        <p:nvSpPr>
          <p:cNvPr id="16" name="TextBox 15">
            <a:extLst>
              <a:ext uri="{FF2B5EF4-FFF2-40B4-BE49-F238E27FC236}">
                <a16:creationId xmlns:a16="http://schemas.microsoft.com/office/drawing/2014/main" xmlns="" id="{D6CAF904-52B1-4207-951C-EDFE6EFB744D}"/>
              </a:ext>
            </a:extLst>
          </p:cNvPr>
          <p:cNvSpPr txBox="1"/>
          <p:nvPr/>
        </p:nvSpPr>
        <p:spPr>
          <a:xfrm>
            <a:off x="670030" y="4638223"/>
            <a:ext cx="3607021" cy="1477328"/>
          </a:xfrm>
          <a:prstGeom prst="rect">
            <a:avLst/>
          </a:prstGeom>
          <a:solidFill>
            <a:schemeClr val="tx1">
              <a:alpha val="70000"/>
            </a:schemeClr>
          </a:solidFill>
        </p:spPr>
        <p:txBody>
          <a:bodyPr wrap="square" rtlCol="0">
            <a:spAutoFit/>
          </a:bodyPr>
          <a:lstStyle/>
          <a:p>
            <a:pPr algn="just"/>
            <a:endParaRPr lang="en-US" dirty="0">
              <a:solidFill>
                <a:schemeClr val="bg1"/>
              </a:solidFill>
            </a:endParaRPr>
          </a:p>
          <a:p>
            <a:pPr algn="just"/>
            <a:r>
              <a:rPr lang="en-US" dirty="0">
                <a:solidFill>
                  <a:schemeClr val="bg1"/>
                </a:solidFill>
              </a:rPr>
              <a:t>This is a bubble graph which shows the variation of different states and their confirmed Foreigner cases.</a:t>
            </a:r>
          </a:p>
          <a:p>
            <a:pPr algn="just"/>
            <a:endParaRPr lang="en-US" dirty="0">
              <a:solidFill>
                <a:schemeClr val="bg1"/>
              </a:solidFill>
            </a:endParaRPr>
          </a:p>
        </p:txBody>
      </p:sp>
    </p:spTree>
    <p:extLst>
      <p:ext uri="{BB962C8B-B14F-4D97-AF65-F5344CB8AC3E}">
        <p14:creationId xmlns:p14="http://schemas.microsoft.com/office/powerpoint/2010/main" val="21956191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0">
              <a:schemeClr val="accent2">
                <a:lumMod val="60000"/>
                <a:lumOff val="40000"/>
              </a:schemeClr>
            </a:gs>
            <a:gs pos="100000">
              <a:srgbClr val="92D050"/>
            </a:gs>
          </a:gsLst>
          <a:lin ang="5400000" scaled="1"/>
        </a:gra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xmlns="" id="{3BDBC526-6DCD-4FF6-8395-D8C22E46E52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613998" y="5334748"/>
            <a:ext cx="678135" cy="990000"/>
            <a:chOff x="10490969" y="1448827"/>
            <a:chExt cx="678135" cy="990000"/>
          </a:xfrm>
        </p:grpSpPr>
        <p:sp>
          <p:nvSpPr>
            <p:cNvPr id="21" name="Freeform: Shape 20">
              <a:extLst>
                <a:ext uri="{FF2B5EF4-FFF2-40B4-BE49-F238E27FC236}">
                  <a16:creationId xmlns:a16="http://schemas.microsoft.com/office/drawing/2014/main" xmlns="" id="{02ECB475-568C-47AC-B16D-2E202DEB2DE0}"/>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xmlns="" id="{080D8764-525A-441E-B58F-068E82F0971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xmlns="" id="{11196109-6F2B-4738-B2FC-2CCC753AABD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Shape 23">
              <a:extLst>
                <a:ext uri="{FF2B5EF4-FFF2-40B4-BE49-F238E27FC236}">
                  <a16:creationId xmlns:a16="http://schemas.microsoft.com/office/drawing/2014/main" xmlns="" id="{F7E468C2-69B8-470B-85E3-801A3CB1D7E2}"/>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6" name="Rectangle 25">
            <a:extLst>
              <a:ext uri="{FF2B5EF4-FFF2-40B4-BE49-F238E27FC236}">
                <a16:creationId xmlns:a16="http://schemas.microsoft.com/office/drawing/2014/main" xmlns="" id="{A5931BE0-4B93-4D6C-878E-ACC59D6B45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xmlns="" id="{E1E7D98D-6710-41D2-B258-E1A1059D29F8}"/>
              </a:ext>
            </a:extLst>
          </p:cNvPr>
          <p:cNvSpPr>
            <a:spLocks noGrp="1"/>
          </p:cNvSpPr>
          <p:nvPr>
            <p:ph type="sldNum" sz="quarter" idx="12"/>
          </p:nvPr>
        </p:nvSpPr>
        <p:spPr>
          <a:xfrm>
            <a:off x="10094637" y="6430037"/>
            <a:ext cx="1692274" cy="350788"/>
          </a:xfrm>
        </p:spPr>
        <p:txBody>
          <a:bodyPr vert="horz" wrap="square" lIns="0" tIns="0" rIns="0" bIns="0" rtlCol="0" anchor="ctr">
            <a:normAutofit/>
          </a:bodyPr>
          <a:lstStyle/>
          <a:p>
            <a:pPr>
              <a:spcAft>
                <a:spcPts val="600"/>
              </a:spcAft>
            </a:pPr>
            <a:fld id="{DBA1B0FB-D917-4C8C-928F-313BD683BF39}" type="slidenum">
              <a:rPr lang="en-US" sz="1600" b="1" smtClean="0">
                <a:solidFill>
                  <a:schemeClr val="tx1">
                    <a:alpha val="80000"/>
                  </a:schemeClr>
                </a:solidFill>
              </a:rPr>
              <a:pPr>
                <a:spcAft>
                  <a:spcPts val="600"/>
                </a:spcAft>
              </a:pPr>
              <a:t>27</a:t>
            </a:fld>
            <a:endParaRPr lang="en-US" sz="1600" b="1" dirty="0">
              <a:solidFill>
                <a:schemeClr val="tx1">
                  <a:alpha val="80000"/>
                </a:schemeClr>
              </a:solidFill>
            </a:endParaRPr>
          </a:p>
        </p:txBody>
      </p:sp>
      <p:sp>
        <p:nvSpPr>
          <p:cNvPr id="6" name="TextBox 5">
            <a:extLst>
              <a:ext uri="{FF2B5EF4-FFF2-40B4-BE49-F238E27FC236}">
                <a16:creationId xmlns:a16="http://schemas.microsoft.com/office/drawing/2014/main" xmlns="" id="{447179C0-39B7-47D9-9AA3-4D0A205F6987}"/>
              </a:ext>
            </a:extLst>
          </p:cNvPr>
          <p:cNvSpPr txBox="1"/>
          <p:nvPr/>
        </p:nvSpPr>
        <p:spPr>
          <a:xfrm>
            <a:off x="673430" y="1555025"/>
            <a:ext cx="4084100" cy="3139321"/>
          </a:xfrm>
          <a:prstGeom prst="rect">
            <a:avLst/>
          </a:prstGeom>
          <a:solidFill>
            <a:schemeClr val="tx1">
              <a:alpha val="70000"/>
            </a:schemeClr>
          </a:solidFill>
        </p:spPr>
        <p:txBody>
          <a:bodyPr wrap="square" rtlCol="0">
            <a:spAutoFit/>
          </a:bodyPr>
          <a:lstStyle/>
          <a:p>
            <a:r>
              <a:rPr lang="en-US" dirty="0">
                <a:solidFill>
                  <a:schemeClr val="bg1"/>
                </a:solidFill>
              </a:rPr>
              <a:t>**Scatter Plot;</a:t>
            </a:r>
          </a:p>
          <a:p>
            <a:endParaRPr lang="en-US" dirty="0">
              <a:solidFill>
                <a:schemeClr val="bg1"/>
              </a:solidFill>
            </a:endParaRPr>
          </a:p>
          <a:p>
            <a:r>
              <a:rPr lang="en-US" dirty="0">
                <a:solidFill>
                  <a:schemeClr val="bg1"/>
                </a:solidFill>
              </a:rPr>
              <a:t>proc </a:t>
            </a:r>
            <a:r>
              <a:rPr lang="en-US" dirty="0" err="1">
                <a:solidFill>
                  <a:schemeClr val="bg1"/>
                </a:solidFill>
              </a:rPr>
              <a:t>sgplot</a:t>
            </a:r>
            <a:r>
              <a:rPr lang="en-US" dirty="0">
                <a:solidFill>
                  <a:schemeClr val="bg1"/>
                </a:solidFill>
              </a:rPr>
              <a:t> data = IMPORT;</a:t>
            </a:r>
          </a:p>
          <a:p>
            <a:r>
              <a:rPr lang="en-US" dirty="0">
                <a:solidFill>
                  <a:schemeClr val="bg1"/>
                </a:solidFill>
              </a:rPr>
              <a:t>    title 'Relationship of Confirmed with </a:t>
            </a:r>
            <a:r>
              <a:rPr lang="en-US" dirty="0" err="1">
                <a:solidFill>
                  <a:schemeClr val="bg1"/>
                </a:solidFill>
              </a:rPr>
              <a:t>ConfirmedIndians</a:t>
            </a:r>
            <a:r>
              <a:rPr lang="en-US" dirty="0">
                <a:solidFill>
                  <a:schemeClr val="bg1"/>
                </a:solidFill>
              </a:rPr>
              <a:t>';</a:t>
            </a:r>
          </a:p>
          <a:p>
            <a:r>
              <a:rPr lang="en-US" dirty="0">
                <a:solidFill>
                  <a:schemeClr val="bg1"/>
                </a:solidFill>
              </a:rPr>
              <a:t>    scatter X= Confirmed Y = </a:t>
            </a:r>
            <a:r>
              <a:rPr lang="en-US" dirty="0" err="1">
                <a:solidFill>
                  <a:schemeClr val="bg1"/>
                </a:solidFill>
              </a:rPr>
              <a:t>ConfirmedIndians</a:t>
            </a:r>
            <a:r>
              <a:rPr lang="en-US" dirty="0">
                <a:solidFill>
                  <a:schemeClr val="bg1"/>
                </a:solidFill>
              </a:rPr>
              <a:t>/group=State</a:t>
            </a:r>
          </a:p>
          <a:p>
            <a:r>
              <a:rPr lang="en-US" dirty="0">
                <a:solidFill>
                  <a:schemeClr val="bg1"/>
                </a:solidFill>
              </a:rPr>
              <a:t>                     </a:t>
            </a:r>
            <a:r>
              <a:rPr lang="en-US" dirty="0" err="1">
                <a:solidFill>
                  <a:schemeClr val="bg1"/>
                </a:solidFill>
              </a:rPr>
              <a:t>markerattrs</a:t>
            </a:r>
            <a:r>
              <a:rPr lang="en-US" dirty="0">
                <a:solidFill>
                  <a:schemeClr val="bg1"/>
                </a:solidFill>
              </a:rPr>
              <a:t>=(symbol=</a:t>
            </a:r>
            <a:r>
              <a:rPr lang="en-US" dirty="0" err="1">
                <a:solidFill>
                  <a:schemeClr val="bg1"/>
                </a:solidFill>
              </a:rPr>
              <a:t>circlefilled</a:t>
            </a:r>
            <a:r>
              <a:rPr lang="en-US" dirty="0">
                <a:solidFill>
                  <a:schemeClr val="bg1"/>
                </a:solidFill>
              </a:rPr>
              <a:t> size=10) </a:t>
            </a:r>
            <a:r>
              <a:rPr lang="en-US" dirty="0" err="1">
                <a:solidFill>
                  <a:schemeClr val="bg1"/>
                </a:solidFill>
              </a:rPr>
              <a:t>filledoutlinedmarkers</a:t>
            </a:r>
            <a:r>
              <a:rPr lang="en-US" dirty="0">
                <a:solidFill>
                  <a:schemeClr val="bg1"/>
                </a:solidFill>
              </a:rPr>
              <a:t>;</a:t>
            </a:r>
          </a:p>
          <a:p>
            <a:r>
              <a:rPr lang="en-US" dirty="0">
                <a:solidFill>
                  <a:schemeClr val="bg1"/>
                </a:solidFill>
              </a:rPr>
              <a:t>run;</a:t>
            </a:r>
          </a:p>
        </p:txBody>
      </p:sp>
      <p:pic>
        <p:nvPicPr>
          <p:cNvPr id="3" name="Picture 2">
            <a:extLst>
              <a:ext uri="{FF2B5EF4-FFF2-40B4-BE49-F238E27FC236}">
                <a16:creationId xmlns:a16="http://schemas.microsoft.com/office/drawing/2014/main" xmlns="" id="{9720D5F9-BA40-410D-BEAB-3499D26AC3AC}"/>
              </a:ext>
            </a:extLst>
          </p:cNvPr>
          <p:cNvPicPr>
            <a:picLocks noChangeAspect="1"/>
          </p:cNvPicPr>
          <p:nvPr/>
        </p:nvPicPr>
        <p:blipFill>
          <a:blip r:embed="rId3"/>
          <a:stretch>
            <a:fillRect/>
          </a:stretch>
        </p:blipFill>
        <p:spPr>
          <a:xfrm>
            <a:off x="5908432" y="858129"/>
            <a:ext cx="6085614" cy="5494733"/>
          </a:xfrm>
          <a:prstGeom prst="rect">
            <a:avLst/>
          </a:prstGeom>
        </p:spPr>
      </p:pic>
      <p:sp>
        <p:nvSpPr>
          <p:cNvPr id="13" name="TextBox 12">
            <a:extLst>
              <a:ext uri="{FF2B5EF4-FFF2-40B4-BE49-F238E27FC236}">
                <a16:creationId xmlns:a16="http://schemas.microsoft.com/office/drawing/2014/main" xmlns="" id="{01BB0352-3AB3-4451-BDF5-C4AF5121CA64}"/>
              </a:ext>
            </a:extLst>
          </p:cNvPr>
          <p:cNvSpPr txBox="1"/>
          <p:nvPr/>
        </p:nvSpPr>
        <p:spPr>
          <a:xfrm>
            <a:off x="4286964" y="108190"/>
            <a:ext cx="3618072" cy="523220"/>
          </a:xfrm>
          <a:prstGeom prst="rect">
            <a:avLst/>
          </a:prstGeom>
          <a:solidFill>
            <a:srgbClr val="FFFF00">
              <a:alpha val="45000"/>
            </a:srgbClr>
          </a:solidFill>
        </p:spPr>
        <p:txBody>
          <a:bodyPr wrap="square" rtlCol="0">
            <a:spAutoFit/>
          </a:bodyPr>
          <a:lstStyle/>
          <a:p>
            <a:pPr algn="ctr"/>
            <a:r>
              <a:rPr lang="en-US" sz="2800" u="sng" dirty="0">
                <a:solidFill>
                  <a:schemeClr val="bg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rPr>
              <a:t>SCATTER PLOT</a:t>
            </a:r>
          </a:p>
        </p:txBody>
      </p:sp>
      <p:sp>
        <p:nvSpPr>
          <p:cNvPr id="14" name="TextBox 13">
            <a:extLst>
              <a:ext uri="{FF2B5EF4-FFF2-40B4-BE49-F238E27FC236}">
                <a16:creationId xmlns:a16="http://schemas.microsoft.com/office/drawing/2014/main" xmlns="" id="{66CEF165-BBA7-4D18-8501-03671EE7D8F0}"/>
              </a:ext>
            </a:extLst>
          </p:cNvPr>
          <p:cNvSpPr txBox="1"/>
          <p:nvPr/>
        </p:nvSpPr>
        <p:spPr>
          <a:xfrm>
            <a:off x="673430" y="859513"/>
            <a:ext cx="1089109" cy="400110"/>
          </a:xfrm>
          <a:prstGeom prst="rect">
            <a:avLst/>
          </a:prstGeom>
          <a:solidFill>
            <a:srgbClr val="FFFF00">
              <a:alpha val="45000"/>
            </a:srgbClr>
          </a:solidFill>
        </p:spPr>
        <p:txBody>
          <a:bodyPr wrap="square" rtlCol="0">
            <a:spAutoFit/>
          </a:bodyPr>
          <a:lstStyle/>
          <a:p>
            <a:r>
              <a:rPr lang="en-US" sz="2000" u="sng" dirty="0">
                <a:solidFill>
                  <a:schemeClr val="bg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rPr>
              <a:t>CODE</a:t>
            </a:r>
          </a:p>
        </p:txBody>
      </p:sp>
      <p:sp>
        <p:nvSpPr>
          <p:cNvPr id="15" name="TextBox 14">
            <a:extLst>
              <a:ext uri="{FF2B5EF4-FFF2-40B4-BE49-F238E27FC236}">
                <a16:creationId xmlns:a16="http://schemas.microsoft.com/office/drawing/2014/main" xmlns="" id="{41B7E843-6503-4565-B495-F29133CE1E7B}"/>
              </a:ext>
            </a:extLst>
          </p:cNvPr>
          <p:cNvSpPr txBox="1"/>
          <p:nvPr/>
        </p:nvSpPr>
        <p:spPr>
          <a:xfrm>
            <a:off x="673430" y="4875534"/>
            <a:ext cx="4084100" cy="1477328"/>
          </a:xfrm>
          <a:prstGeom prst="rect">
            <a:avLst/>
          </a:prstGeom>
          <a:solidFill>
            <a:schemeClr val="tx1">
              <a:alpha val="70000"/>
            </a:schemeClr>
          </a:solidFill>
        </p:spPr>
        <p:txBody>
          <a:bodyPr wrap="square" rtlCol="0">
            <a:spAutoFit/>
          </a:bodyPr>
          <a:lstStyle/>
          <a:p>
            <a:pPr algn="just"/>
            <a:endParaRPr lang="en-US" dirty="0">
              <a:solidFill>
                <a:schemeClr val="bg1"/>
              </a:solidFill>
            </a:endParaRPr>
          </a:p>
          <a:p>
            <a:pPr algn="just"/>
            <a:r>
              <a:rPr lang="en-US" dirty="0">
                <a:solidFill>
                  <a:schemeClr val="bg1"/>
                </a:solidFill>
              </a:rPr>
              <a:t>This is a scattered plot which shows the variation of total confirmed cases versus confirmed Indian cases.</a:t>
            </a:r>
          </a:p>
          <a:p>
            <a:pPr algn="just"/>
            <a:endParaRPr lang="en-US" dirty="0">
              <a:solidFill>
                <a:schemeClr val="bg1"/>
              </a:solidFill>
            </a:endParaRPr>
          </a:p>
        </p:txBody>
      </p:sp>
    </p:spTree>
    <p:extLst>
      <p:ext uri="{BB962C8B-B14F-4D97-AF65-F5344CB8AC3E}">
        <p14:creationId xmlns:p14="http://schemas.microsoft.com/office/powerpoint/2010/main" val="28187547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C00000">
            <a:alpha val="35000"/>
          </a:srgbClr>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69347" y="1204033"/>
            <a:ext cx="10053304" cy="5182699"/>
          </a:xfrm>
          <a:solidFill>
            <a:srgbClr val="DEF6FE"/>
          </a:solidFill>
        </p:spPr>
        <p:txBody>
          <a:bodyPr>
            <a:normAutofit fontScale="32500" lnSpcReduction="20000"/>
          </a:bodyPr>
          <a:lstStyle/>
          <a:p>
            <a:pPr algn="just"/>
            <a:r>
              <a:rPr lang="en-US" sz="6200" b="0" i="0" dirty="0">
                <a:solidFill>
                  <a:schemeClr val="tx1"/>
                </a:solidFill>
                <a:effectLst/>
                <a:cs typeface="Times New Roman" panose="02020603050405020304" pitchFamily="18" charset="0"/>
              </a:rPr>
              <a:t>Python is a popular programming language. It was created by Guido van Rossum and released in 1991. It is used for web development (server-side),software development, mathematics</a:t>
            </a:r>
            <a:r>
              <a:rPr lang="en-US" sz="6200" dirty="0">
                <a:solidFill>
                  <a:schemeClr val="tx1"/>
                </a:solidFill>
                <a:cs typeface="Times New Roman" panose="02020603050405020304" pitchFamily="18" charset="0"/>
              </a:rPr>
              <a:t> and </a:t>
            </a:r>
            <a:r>
              <a:rPr lang="en-US" sz="6200" b="0" i="0" dirty="0">
                <a:solidFill>
                  <a:schemeClr val="tx1"/>
                </a:solidFill>
                <a:effectLst/>
                <a:cs typeface="Times New Roman" panose="02020603050405020304" pitchFamily="18" charset="0"/>
              </a:rPr>
              <a:t>system scripting.</a:t>
            </a:r>
          </a:p>
          <a:p>
            <a:pPr algn="just"/>
            <a:endParaRPr lang="en-US" sz="6200" b="0" i="0" dirty="0">
              <a:solidFill>
                <a:schemeClr val="tx1"/>
              </a:solidFill>
              <a:effectLst/>
              <a:cs typeface="Times New Roman" panose="02020603050405020304" pitchFamily="18" charset="0"/>
            </a:endParaRPr>
          </a:p>
          <a:p>
            <a:pPr algn="just"/>
            <a:r>
              <a:rPr lang="en-US" sz="6200" i="0" dirty="0">
                <a:solidFill>
                  <a:schemeClr val="tx1"/>
                </a:solidFill>
                <a:effectLst/>
                <a:cs typeface="Times New Roman" panose="02020603050405020304" pitchFamily="18" charset="0"/>
              </a:rPr>
              <a:t>Python works on different platforms (Windows, Mac, Linux, Raspberry Pi, etc.).It has a simple syntax like the English language which allows developers to write programs with fewer lines than some other programming languages. It runs on an interpreter system, meaning that code can be executed as soon as it is written. This means that prototyping can be very quick. It can be treated in a procedural way, an object-oriented way or a functional way.</a:t>
            </a:r>
          </a:p>
          <a:p>
            <a:pPr algn="just"/>
            <a:endParaRPr lang="en-US" sz="6200" i="0" dirty="0">
              <a:solidFill>
                <a:schemeClr val="tx1"/>
              </a:solidFill>
              <a:effectLst/>
              <a:cs typeface="Times New Roman" panose="02020603050405020304" pitchFamily="18" charset="0"/>
            </a:endParaRPr>
          </a:p>
          <a:p>
            <a:pPr algn="just" fontAlgn="base"/>
            <a:r>
              <a:rPr lang="en-US" sz="6200" b="0" i="0" dirty="0">
                <a:solidFill>
                  <a:schemeClr val="tx1"/>
                </a:solidFill>
                <a:effectLst/>
                <a:cs typeface="Times New Roman" panose="02020603050405020304" pitchFamily="18" charset="0"/>
              </a:rPr>
              <a:t>Python provides various libraries that come with different features for visualizing data. All these libraries come with different features and can support various types of graphs. The four such libraries are:</a:t>
            </a:r>
          </a:p>
          <a:p>
            <a:pPr algn="just" fontAlgn="base"/>
            <a:endParaRPr lang="en-US" sz="6200" b="0" i="0" dirty="0">
              <a:solidFill>
                <a:schemeClr val="tx1"/>
              </a:solidFill>
              <a:effectLst/>
              <a:cs typeface="Times New Roman" panose="02020603050405020304" pitchFamily="18" charset="0"/>
            </a:endParaRPr>
          </a:p>
          <a:p>
            <a:pPr algn="just" fontAlgn="base">
              <a:buFont typeface="Arial" panose="020B0604020202020204" pitchFamily="34" charset="0"/>
              <a:buChar char="•"/>
            </a:pPr>
            <a:r>
              <a:rPr lang="en-US" sz="6200" b="0" i="0" dirty="0">
                <a:solidFill>
                  <a:schemeClr val="tx1"/>
                </a:solidFill>
                <a:effectLst/>
                <a:cs typeface="Times New Roman" panose="02020603050405020304" pitchFamily="18" charset="0"/>
              </a:rPr>
              <a:t>Matplotlib</a:t>
            </a:r>
          </a:p>
          <a:p>
            <a:pPr algn="just" fontAlgn="base">
              <a:buFont typeface="Arial" panose="020B0604020202020204" pitchFamily="34" charset="0"/>
              <a:buChar char="•"/>
            </a:pPr>
            <a:r>
              <a:rPr lang="en-US" sz="6200" b="0" i="0" dirty="0">
                <a:solidFill>
                  <a:schemeClr val="tx1"/>
                </a:solidFill>
                <a:effectLst/>
                <a:cs typeface="Times New Roman" panose="02020603050405020304" pitchFamily="18" charset="0"/>
              </a:rPr>
              <a:t>Seaborn</a:t>
            </a:r>
          </a:p>
          <a:p>
            <a:pPr algn="just" fontAlgn="base">
              <a:buFont typeface="Arial" panose="020B0604020202020204" pitchFamily="34" charset="0"/>
              <a:buChar char="•"/>
            </a:pPr>
            <a:r>
              <a:rPr lang="en-US" sz="6200" b="0" i="0" dirty="0">
                <a:solidFill>
                  <a:schemeClr val="tx1"/>
                </a:solidFill>
                <a:effectLst/>
                <a:cs typeface="Times New Roman" panose="02020603050405020304" pitchFamily="18" charset="0"/>
              </a:rPr>
              <a:t>Bokeh</a:t>
            </a:r>
          </a:p>
          <a:p>
            <a:pPr algn="just" fontAlgn="base">
              <a:buFont typeface="Arial" panose="020B0604020202020204" pitchFamily="34" charset="0"/>
              <a:buChar char="•"/>
            </a:pPr>
            <a:r>
              <a:rPr lang="en-US" sz="6200" b="0" i="0" dirty="0">
                <a:solidFill>
                  <a:schemeClr val="tx1"/>
                </a:solidFill>
                <a:effectLst/>
                <a:cs typeface="Times New Roman" panose="02020603050405020304" pitchFamily="18" charset="0"/>
              </a:rPr>
              <a:t>Plotly</a:t>
            </a:r>
          </a:p>
          <a:p>
            <a:pPr algn="just" fontAlgn="base"/>
            <a:endParaRPr lang="en-US" sz="6200" b="0" i="0" dirty="0">
              <a:solidFill>
                <a:schemeClr val="tx1"/>
              </a:solidFill>
              <a:effectLst/>
              <a:cs typeface="Times New Roman" panose="02020603050405020304" pitchFamily="18" charset="0"/>
            </a:endParaRPr>
          </a:p>
          <a:p>
            <a:pPr algn="just" fontAlgn="base"/>
            <a:endParaRPr lang="en-US" sz="6200" b="0" i="0" dirty="0">
              <a:solidFill>
                <a:schemeClr val="tx1"/>
              </a:solidFill>
              <a:effectLst/>
              <a:cs typeface="Times New Roman" panose="02020603050405020304" pitchFamily="18" charset="0"/>
            </a:endParaRPr>
          </a:p>
          <a:p>
            <a:pPr algn="l"/>
            <a:endParaRPr lang="en-US" b="0" i="0" dirty="0">
              <a:solidFill>
                <a:srgbClr val="000000"/>
              </a:solidFill>
              <a:effectLst/>
              <a:latin typeface="Verdana" panose="020B0604030504040204" pitchFamily="34" charset="0"/>
            </a:endParaRPr>
          </a:p>
          <a:p>
            <a:pPr algn="l"/>
            <a:endParaRPr lang="en-US" b="0" i="0" dirty="0">
              <a:solidFill>
                <a:srgbClr val="000000"/>
              </a:solidFill>
              <a:effectLst/>
              <a:latin typeface="Verdana" panose="020B0604030504040204" pitchFamily="34" charset="0"/>
            </a:endParaRPr>
          </a:p>
          <a:p>
            <a:endParaRPr lang="en-IN" dirty="0"/>
          </a:p>
        </p:txBody>
      </p:sp>
      <p:sp>
        <p:nvSpPr>
          <p:cNvPr id="4" name="TextBox 3">
            <a:extLst>
              <a:ext uri="{FF2B5EF4-FFF2-40B4-BE49-F238E27FC236}">
                <a16:creationId xmlns:a16="http://schemas.microsoft.com/office/drawing/2014/main" xmlns="" id="{9784EC63-B57B-44D0-AFFD-B42CD47F5080}"/>
              </a:ext>
            </a:extLst>
          </p:cNvPr>
          <p:cNvSpPr txBox="1"/>
          <p:nvPr/>
        </p:nvSpPr>
        <p:spPr>
          <a:xfrm>
            <a:off x="3502110" y="317902"/>
            <a:ext cx="5187777" cy="584775"/>
          </a:xfrm>
          <a:prstGeom prst="rect">
            <a:avLst/>
          </a:prstGeom>
          <a:gradFill>
            <a:gsLst>
              <a:gs pos="0">
                <a:schemeClr val="accent1">
                  <a:lumMod val="5000"/>
                  <a:lumOff val="95000"/>
                </a:schemeClr>
              </a:gs>
              <a:gs pos="55000">
                <a:srgbClr val="00B0F0"/>
              </a:gs>
              <a:gs pos="100000">
                <a:srgbClr val="DEF6FE"/>
              </a:gs>
            </a:gsLst>
            <a:lin ang="5400000" scaled="1"/>
          </a:gradFill>
        </p:spPr>
        <p:txBody>
          <a:bodyPr wrap="square" rtlCol="0">
            <a:spAutoFit/>
          </a:bodyPr>
          <a:lstStyle/>
          <a:p>
            <a:pPr algn="ctr"/>
            <a:r>
              <a:rPr lang="en-US" sz="3200" b="1" dirty="0">
                <a:latin typeface="Cavolini" panose="03000502040302020204" pitchFamily="66" charset="0"/>
                <a:cs typeface="Cavolini" panose="03000502040302020204" pitchFamily="66" charset="0"/>
              </a:rPr>
              <a:t>PYTHON</a:t>
            </a:r>
            <a:r>
              <a:rPr lang="en-US" sz="3200" b="1" dirty="0">
                <a:solidFill>
                  <a:schemeClr val="bg1"/>
                </a:solidFill>
                <a:latin typeface="Cavolini" panose="03000502040302020204" pitchFamily="66" charset="0"/>
                <a:cs typeface="Cavolini" panose="03000502040302020204" pitchFamily="66" charset="0"/>
              </a:rPr>
              <a:t> </a:t>
            </a:r>
            <a:r>
              <a:rPr lang="en-US" sz="3200" b="1" dirty="0">
                <a:latin typeface="Cavolini" panose="03000502040302020204" pitchFamily="66" charset="0"/>
                <a:cs typeface="Cavolini" panose="03000502040302020204" pitchFamily="66" charset="0"/>
              </a:rPr>
              <a:t>Programming</a:t>
            </a:r>
            <a:endParaRPr lang="en-US" sz="3200" b="1" dirty="0">
              <a:highlight>
                <a:srgbClr val="008080"/>
              </a:highlight>
              <a:latin typeface="Cavolini" panose="03000502040302020204" pitchFamily="66" charset="0"/>
              <a:cs typeface="Cavolini" panose="03000502040302020204" pitchFamily="66" charset="0"/>
            </a:endParaRPr>
          </a:p>
        </p:txBody>
      </p:sp>
      <p:sp>
        <p:nvSpPr>
          <p:cNvPr id="2" name="Slide Number Placeholder 1">
            <a:extLst>
              <a:ext uri="{FF2B5EF4-FFF2-40B4-BE49-F238E27FC236}">
                <a16:creationId xmlns:a16="http://schemas.microsoft.com/office/drawing/2014/main" xmlns="" id="{5183D7BD-3489-4577-8867-67579BCE7ECC}"/>
              </a:ext>
            </a:extLst>
          </p:cNvPr>
          <p:cNvSpPr>
            <a:spLocks noGrp="1"/>
          </p:cNvSpPr>
          <p:nvPr>
            <p:ph type="sldNum" sz="quarter" idx="12"/>
          </p:nvPr>
        </p:nvSpPr>
        <p:spPr>
          <a:xfrm>
            <a:off x="8850142" y="6247710"/>
            <a:ext cx="2844800" cy="365125"/>
          </a:xfrm>
        </p:spPr>
        <p:txBody>
          <a:bodyPr/>
          <a:lstStyle/>
          <a:p>
            <a:fld id="{140BF5DB-5E5B-4F18-8FDD-28B31452F703}" type="slidenum">
              <a:rPr lang="en-IN" sz="1600" smtClean="0">
                <a:solidFill>
                  <a:schemeClr val="tx1"/>
                </a:solidFill>
              </a:rPr>
              <a:t>28</a:t>
            </a:fld>
            <a:endParaRPr lang="en-IN" sz="1600" dirty="0">
              <a:solidFill>
                <a:schemeClr val="tx1"/>
              </a:solidFill>
            </a:endParaRPr>
          </a:p>
        </p:txBody>
      </p:sp>
    </p:spTree>
    <p:extLst>
      <p:ext uri="{BB962C8B-B14F-4D97-AF65-F5344CB8AC3E}">
        <p14:creationId xmlns:p14="http://schemas.microsoft.com/office/powerpoint/2010/main" val="2402311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1000"/>
                                        <p:tgtEl>
                                          <p:spTgt spid="3">
                                            <p:txEl>
                                              <p:pRg st="6" end="6"/>
                                            </p:txEl>
                                          </p:spTgt>
                                        </p:tgtEl>
                                      </p:cBhvr>
                                    </p:animEffect>
                                    <p:anim calcmode="lin" valueType="num">
                                      <p:cBhvr>
                                        <p:cTn id="2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1000"/>
                                        <p:tgtEl>
                                          <p:spTgt spid="3">
                                            <p:txEl>
                                              <p:pRg st="7" end="7"/>
                                            </p:txEl>
                                          </p:spTgt>
                                        </p:tgtEl>
                                      </p:cBhvr>
                                    </p:animEffect>
                                    <p:anim calcmode="lin" valueType="num">
                                      <p:cBhvr>
                                        <p:cTn id="36"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1000"/>
                                        <p:tgtEl>
                                          <p:spTgt spid="3">
                                            <p:txEl>
                                              <p:pRg st="8" end="8"/>
                                            </p:txEl>
                                          </p:spTgt>
                                        </p:tgtEl>
                                      </p:cBhvr>
                                    </p:animEffect>
                                    <p:anim calcmode="lin" valueType="num">
                                      <p:cBhvr>
                                        <p:cTn id="43"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Effect transition="in" filter="fade">
                                      <p:cBhvr>
                                        <p:cTn id="49" dur="1000"/>
                                        <p:tgtEl>
                                          <p:spTgt spid="3">
                                            <p:txEl>
                                              <p:pRg st="9" end="9"/>
                                            </p:txEl>
                                          </p:spTgt>
                                        </p:tgtEl>
                                      </p:cBhvr>
                                    </p:animEffect>
                                    <p:anim calcmode="lin" valueType="num">
                                      <p:cBhvr>
                                        <p:cTn id="50"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C00000">
            <a:alpha val="35000"/>
          </a:srgbClr>
        </a:solidFill>
        <a:effectLst/>
      </p:bgPr>
    </p:bg>
    <p:spTree>
      <p:nvGrpSpPr>
        <p:cNvPr id="1" name=""/>
        <p:cNvGrpSpPr/>
        <p:nvPr/>
      </p:nvGrpSpPr>
      <p:grpSpPr>
        <a:xfrm>
          <a:off x="0" y="0"/>
          <a:ext cx="0" cy="0"/>
          <a:chOff x="0" y="0"/>
          <a:chExt cx="0" cy="0"/>
        </a:xfrm>
      </p:grpSpPr>
      <p:sp>
        <p:nvSpPr>
          <p:cNvPr id="2" name="TextBox 1"/>
          <p:cNvSpPr txBox="1"/>
          <p:nvPr/>
        </p:nvSpPr>
        <p:spPr>
          <a:xfrm>
            <a:off x="2586205" y="203982"/>
            <a:ext cx="7272808" cy="2031325"/>
          </a:xfrm>
          <a:prstGeom prst="rect">
            <a:avLst/>
          </a:prstGeom>
          <a:solidFill>
            <a:srgbClr val="DEF6FE"/>
          </a:solidFill>
        </p:spPr>
        <p:txBody>
          <a:bodyPr wrap="square" rtlCol="0">
            <a:spAutoFit/>
          </a:bodyPr>
          <a:lstStyle/>
          <a:p>
            <a:r>
              <a:rPr lang="en-IN" sz="1800" dirty="0"/>
              <a:t>import pandas as pd</a:t>
            </a:r>
          </a:p>
          <a:p>
            <a:r>
              <a:rPr lang="en-IN" sz="1800" dirty="0"/>
              <a:t>import numpy as np</a:t>
            </a:r>
          </a:p>
          <a:p>
            <a:r>
              <a:rPr lang="en-IN" sz="1800" dirty="0"/>
              <a:t>import seaborn as sns</a:t>
            </a:r>
          </a:p>
          <a:p>
            <a:r>
              <a:rPr lang="en-IN" sz="1800" dirty="0"/>
              <a:t>import matplotlib.pyplot as plt</a:t>
            </a:r>
          </a:p>
          <a:p>
            <a:endParaRPr lang="en-IN" sz="1800" dirty="0"/>
          </a:p>
          <a:p>
            <a:r>
              <a:rPr lang="en-IN" sz="1800" dirty="0"/>
              <a:t>data = pd.read_csv(r"C:\Users\user\Desktop\COVID-19 Statewise Data.csv")</a:t>
            </a:r>
          </a:p>
          <a:p>
            <a:r>
              <a:rPr lang="en-IN" sz="1800" dirty="0"/>
              <a:t>data</a:t>
            </a:r>
          </a:p>
        </p:txBody>
      </p:sp>
      <p:sp>
        <p:nvSpPr>
          <p:cNvPr id="3" name="Slide Number Placeholder 2">
            <a:extLst>
              <a:ext uri="{FF2B5EF4-FFF2-40B4-BE49-F238E27FC236}">
                <a16:creationId xmlns:a16="http://schemas.microsoft.com/office/drawing/2014/main" xmlns="" id="{5348C866-ACB6-4564-ADE7-6DDAE9336B25}"/>
              </a:ext>
            </a:extLst>
          </p:cNvPr>
          <p:cNvSpPr>
            <a:spLocks noGrp="1"/>
          </p:cNvSpPr>
          <p:nvPr>
            <p:ph type="sldNum" sz="quarter" idx="12"/>
          </p:nvPr>
        </p:nvSpPr>
        <p:spPr/>
        <p:txBody>
          <a:bodyPr/>
          <a:lstStyle/>
          <a:p>
            <a:fld id="{140BF5DB-5E5B-4F18-8FDD-28B31452F703}" type="slidenum">
              <a:rPr lang="en-IN" sz="1400" smtClean="0">
                <a:solidFill>
                  <a:schemeClr val="tx1"/>
                </a:solidFill>
              </a:rPr>
              <a:t>29</a:t>
            </a:fld>
            <a:endParaRPr lang="en-IN" sz="1400" dirty="0">
              <a:solidFill>
                <a:schemeClr val="tx1"/>
              </a:solidFill>
            </a:endParaRPr>
          </a:p>
        </p:txBody>
      </p:sp>
      <p:pic>
        <p:nvPicPr>
          <p:cNvPr id="5" name="Picture 4">
            <a:extLst>
              <a:ext uri="{FF2B5EF4-FFF2-40B4-BE49-F238E27FC236}">
                <a16:creationId xmlns:a16="http://schemas.microsoft.com/office/drawing/2014/main" xmlns="" id="{DC336EAE-DB93-4999-8C37-412008043AAD}"/>
              </a:ext>
            </a:extLst>
          </p:cNvPr>
          <p:cNvPicPr>
            <a:picLocks noChangeAspect="1"/>
          </p:cNvPicPr>
          <p:nvPr/>
        </p:nvPicPr>
        <p:blipFill>
          <a:blip r:embed="rId2"/>
          <a:stretch>
            <a:fillRect/>
          </a:stretch>
        </p:blipFill>
        <p:spPr>
          <a:xfrm>
            <a:off x="1207962" y="2363372"/>
            <a:ext cx="9776075" cy="3992979"/>
          </a:xfrm>
          <a:prstGeom prst="rect">
            <a:avLst/>
          </a:prstGeom>
        </p:spPr>
      </p:pic>
    </p:spTree>
    <p:extLst>
      <p:ext uri="{BB962C8B-B14F-4D97-AF65-F5344CB8AC3E}">
        <p14:creationId xmlns:p14="http://schemas.microsoft.com/office/powerpoint/2010/main" val="21688499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alpha val="70000"/>
          </a:schemeClr>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xmlns="" id="{3BDBC526-6DCD-4FF6-8395-D8C22E46E52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613998" y="5334748"/>
            <a:ext cx="678135" cy="990000"/>
            <a:chOff x="10490969" y="1448827"/>
            <a:chExt cx="678135" cy="990000"/>
          </a:xfrm>
        </p:grpSpPr>
        <p:sp>
          <p:nvSpPr>
            <p:cNvPr id="39" name="Freeform: Shape 38">
              <a:extLst>
                <a:ext uri="{FF2B5EF4-FFF2-40B4-BE49-F238E27FC236}">
                  <a16:creationId xmlns:a16="http://schemas.microsoft.com/office/drawing/2014/main" xmlns="" id="{02ECB475-568C-47AC-B16D-2E202DEB2DE0}"/>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0" name="Oval 39">
              <a:extLst>
                <a:ext uri="{FF2B5EF4-FFF2-40B4-BE49-F238E27FC236}">
                  <a16:creationId xmlns:a16="http://schemas.microsoft.com/office/drawing/2014/main" xmlns="" id="{080D8764-525A-441E-B58F-068E82F0971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Oval 40">
              <a:extLst>
                <a:ext uri="{FF2B5EF4-FFF2-40B4-BE49-F238E27FC236}">
                  <a16:creationId xmlns:a16="http://schemas.microsoft.com/office/drawing/2014/main" xmlns="" id="{11196109-6F2B-4738-B2FC-2CCC753AABD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Freeform: Shape 41">
              <a:extLst>
                <a:ext uri="{FF2B5EF4-FFF2-40B4-BE49-F238E27FC236}">
                  <a16:creationId xmlns:a16="http://schemas.microsoft.com/office/drawing/2014/main" xmlns="" id="{F7E468C2-69B8-470B-85E3-801A3CB1D7E2}"/>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44" name="Rectangle 43">
            <a:extLst>
              <a:ext uri="{FF2B5EF4-FFF2-40B4-BE49-F238E27FC236}">
                <a16:creationId xmlns:a16="http://schemas.microsoft.com/office/drawing/2014/main" xmlns="" id="{A5931BE0-4B93-4D6C-878E-ACC59D6B45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xmlns="" id="{23418ADF-358F-4647-A511-FCFFEDA83429}"/>
              </a:ext>
            </a:extLst>
          </p:cNvPr>
          <p:cNvSpPr>
            <a:spLocks noGrp="1"/>
          </p:cNvSpPr>
          <p:nvPr>
            <p:ph type="title"/>
          </p:nvPr>
        </p:nvSpPr>
        <p:spPr>
          <a:xfrm>
            <a:off x="486764" y="326713"/>
            <a:ext cx="4466102" cy="755914"/>
          </a:xfrm>
        </p:spPr>
        <p:txBody>
          <a:bodyPr vert="horz" wrap="square" lIns="0" tIns="0" rIns="0" bIns="0" rtlCol="0" anchor="b" anchorCtr="0">
            <a:normAutofit/>
          </a:bodyPr>
          <a:lstStyle/>
          <a:p>
            <a:pPr>
              <a:lnSpc>
                <a:spcPct val="100000"/>
              </a:lnSpc>
            </a:pPr>
            <a:r>
              <a:rPr lang="en-US" sz="4000" b="1" u="sng" dirty="0">
                <a:solidFill>
                  <a:schemeClr val="accent2">
                    <a:lumMod val="60000"/>
                    <a:lumOff val="40000"/>
                  </a:schemeClr>
                </a:solidFill>
                <a:latin typeface="Times New Roman" panose="02020603050405020304" pitchFamily="18" charset="0"/>
                <a:cs typeface="Times New Roman" panose="02020603050405020304" pitchFamily="18" charset="0"/>
              </a:rPr>
              <a:t>INTRODUCTION</a:t>
            </a:r>
          </a:p>
        </p:txBody>
      </p:sp>
      <p:pic>
        <p:nvPicPr>
          <p:cNvPr id="19" name="Picture Placeholder 18" descr="Logo, company name&#10;&#10;Description automatically generated">
            <a:extLst>
              <a:ext uri="{FF2B5EF4-FFF2-40B4-BE49-F238E27FC236}">
                <a16:creationId xmlns:a16="http://schemas.microsoft.com/office/drawing/2014/main" xmlns="" id="{4BBDAD93-B5B8-4C38-A685-700772F9A5C2}"/>
              </a:ext>
            </a:extLst>
          </p:cNvPr>
          <p:cNvPicPr>
            <a:picLocks noGrp="1" noChangeAspect="1"/>
          </p:cNvPicPr>
          <p:nvPr>
            <p:ph type="pic" sz="quarter" idx="14"/>
          </p:nvPr>
        </p:nvPicPr>
        <p:blipFill rotWithShape="1">
          <a:blip r:embed="rId3"/>
          <a:srcRect l="8125" r="11391" b="1"/>
          <a:stretch/>
        </p:blipFill>
        <p:spPr>
          <a:xfrm>
            <a:off x="4844954" y="1495859"/>
            <a:ext cx="3846829" cy="3622051"/>
          </a:xfrm>
          <a:custGeom>
            <a:avLst/>
            <a:gdLst/>
            <a:ahLst/>
            <a:cxnLst/>
            <a:rect l="l" t="t" r="r" b="b"/>
            <a:pathLst>
              <a:path w="2771776" h="2771776">
                <a:moveTo>
                  <a:pt x="0" y="0"/>
                </a:moveTo>
                <a:lnTo>
                  <a:pt x="2771776" y="0"/>
                </a:lnTo>
                <a:lnTo>
                  <a:pt x="2771776" y="2771776"/>
                </a:lnTo>
                <a:lnTo>
                  <a:pt x="0" y="2771776"/>
                </a:lnTo>
                <a:close/>
              </a:path>
            </a:pathLst>
          </a:custGeom>
        </p:spPr>
      </p:pic>
      <p:pic>
        <p:nvPicPr>
          <p:cNvPr id="16" name="Picture Placeholder 15" descr="Shape, circle&#10;&#10;Description automatically generated">
            <a:extLst>
              <a:ext uri="{FF2B5EF4-FFF2-40B4-BE49-F238E27FC236}">
                <a16:creationId xmlns:a16="http://schemas.microsoft.com/office/drawing/2014/main" xmlns="" id="{E2A61A5C-02BB-470A-A037-4E0715A92AC1}"/>
              </a:ext>
            </a:extLst>
          </p:cNvPr>
          <p:cNvPicPr>
            <a:picLocks noGrp="1" noChangeAspect="1"/>
          </p:cNvPicPr>
          <p:nvPr>
            <p:ph type="pic" sz="quarter" idx="13"/>
          </p:nvPr>
        </p:nvPicPr>
        <p:blipFill rotWithShape="1">
          <a:blip r:embed="rId4"/>
          <a:srcRect l="14138" r="14139"/>
          <a:stretch/>
        </p:blipFill>
        <p:spPr>
          <a:xfrm>
            <a:off x="8876167" y="3361554"/>
            <a:ext cx="3080698" cy="2923867"/>
          </a:xfrm>
          <a:custGeom>
            <a:avLst/>
            <a:gdLst/>
            <a:ahLst/>
            <a:cxnLst/>
            <a:rect l="l" t="t" r="r" b="b"/>
            <a:pathLst>
              <a:path w="2771775" h="2771775">
                <a:moveTo>
                  <a:pt x="0" y="0"/>
                </a:moveTo>
                <a:lnTo>
                  <a:pt x="2771775" y="0"/>
                </a:lnTo>
                <a:lnTo>
                  <a:pt x="2771775" y="2771775"/>
                </a:lnTo>
                <a:lnTo>
                  <a:pt x="0" y="2771775"/>
                </a:lnTo>
                <a:close/>
              </a:path>
            </a:pathLst>
          </a:custGeom>
        </p:spPr>
      </p:pic>
      <p:pic>
        <p:nvPicPr>
          <p:cNvPr id="22" name="Picture Placeholder 21" descr="A group of people posing for the camera&#10;&#10;Description automatically generated">
            <a:extLst>
              <a:ext uri="{FF2B5EF4-FFF2-40B4-BE49-F238E27FC236}">
                <a16:creationId xmlns:a16="http://schemas.microsoft.com/office/drawing/2014/main" xmlns="" id="{CEB557C8-6FFD-4D05-9E05-5869B277E3FF}"/>
              </a:ext>
            </a:extLst>
          </p:cNvPr>
          <p:cNvPicPr>
            <a:picLocks noGrp="1" noChangeAspect="1"/>
          </p:cNvPicPr>
          <p:nvPr>
            <p:ph type="pic" sz="quarter" idx="15"/>
          </p:nvPr>
        </p:nvPicPr>
        <p:blipFill rotWithShape="1">
          <a:blip r:embed="rId5"/>
          <a:srcRect l="11564" r="28263" b="-2"/>
          <a:stretch/>
        </p:blipFill>
        <p:spPr>
          <a:xfrm>
            <a:off x="8876167" y="364987"/>
            <a:ext cx="3080698" cy="2867109"/>
          </a:xfrm>
          <a:custGeom>
            <a:avLst/>
            <a:gdLst/>
            <a:ahLst/>
            <a:cxnLst/>
            <a:rect l="l" t="t" r="r" b="b"/>
            <a:pathLst>
              <a:path w="4090132" h="5759450">
                <a:moveTo>
                  <a:pt x="0" y="0"/>
                </a:moveTo>
                <a:lnTo>
                  <a:pt x="4090132" y="0"/>
                </a:lnTo>
                <a:lnTo>
                  <a:pt x="4090132" y="5759450"/>
                </a:lnTo>
                <a:lnTo>
                  <a:pt x="0" y="5759450"/>
                </a:lnTo>
                <a:close/>
              </a:path>
            </a:pathLst>
          </a:custGeom>
        </p:spPr>
      </p:pic>
      <p:sp>
        <p:nvSpPr>
          <p:cNvPr id="6" name="Slide Number Placeholder 5">
            <a:extLst>
              <a:ext uri="{FF2B5EF4-FFF2-40B4-BE49-F238E27FC236}">
                <a16:creationId xmlns:a16="http://schemas.microsoft.com/office/drawing/2014/main" xmlns="" id="{9ED907F8-C614-4D59-A03F-BF9CD5E35703}"/>
              </a:ext>
            </a:extLst>
          </p:cNvPr>
          <p:cNvSpPr>
            <a:spLocks noGrp="1"/>
          </p:cNvSpPr>
          <p:nvPr>
            <p:ph type="sldNum" sz="quarter" idx="12"/>
          </p:nvPr>
        </p:nvSpPr>
        <p:spPr>
          <a:xfrm>
            <a:off x="9948863" y="6352864"/>
            <a:ext cx="1692274" cy="308236"/>
          </a:xfrm>
        </p:spPr>
        <p:txBody>
          <a:bodyPr vert="horz" wrap="square" lIns="0" tIns="0" rIns="0" bIns="0" rtlCol="0" anchor="ctr">
            <a:normAutofit/>
          </a:bodyPr>
          <a:lstStyle/>
          <a:p>
            <a:pPr>
              <a:spcAft>
                <a:spcPts val="600"/>
              </a:spcAft>
            </a:pPr>
            <a:fld id="{DBA1B0FB-D917-4C8C-928F-313BD683BF39}" type="slidenum">
              <a:rPr lang="en-US" sz="1600" b="1" smtClean="0">
                <a:solidFill>
                  <a:schemeClr val="tx1">
                    <a:alpha val="80000"/>
                  </a:schemeClr>
                </a:solidFill>
              </a:rPr>
              <a:pPr>
                <a:spcAft>
                  <a:spcPts val="600"/>
                </a:spcAft>
              </a:pPr>
              <a:t>3</a:t>
            </a:fld>
            <a:endParaRPr lang="en-US" sz="1600" b="1" dirty="0">
              <a:solidFill>
                <a:schemeClr val="tx1">
                  <a:alpha val="80000"/>
                </a:schemeClr>
              </a:solidFill>
            </a:endParaRPr>
          </a:p>
        </p:txBody>
      </p:sp>
      <p:sp>
        <p:nvSpPr>
          <p:cNvPr id="32" name="TextBox 31">
            <a:extLst>
              <a:ext uri="{FF2B5EF4-FFF2-40B4-BE49-F238E27FC236}">
                <a16:creationId xmlns:a16="http://schemas.microsoft.com/office/drawing/2014/main" xmlns="" id="{771B9145-FB4A-4DD5-8820-F2609BEF9667}"/>
              </a:ext>
            </a:extLst>
          </p:cNvPr>
          <p:cNvSpPr txBox="1"/>
          <p:nvPr/>
        </p:nvSpPr>
        <p:spPr>
          <a:xfrm>
            <a:off x="486764" y="1519009"/>
            <a:ext cx="4080630" cy="4524315"/>
          </a:xfrm>
          <a:prstGeom prst="rect">
            <a:avLst/>
          </a:prstGeom>
          <a:noFill/>
        </p:spPr>
        <p:txBody>
          <a:bodyPr wrap="square" rtlCol="0">
            <a:spAutoFit/>
          </a:bodyPr>
          <a:lstStyle/>
          <a:p>
            <a:pPr algn="just"/>
            <a:r>
              <a:rPr lang="en-US" b="1" dirty="0">
                <a:latin typeface="Calibri" panose="020F0502020204030204" pitchFamily="34" charset="0"/>
                <a:cs typeface="Calibri" panose="020F0502020204030204" pitchFamily="34" charset="0"/>
              </a:rPr>
              <a:t>COVID-19</a:t>
            </a:r>
            <a:r>
              <a:rPr lang="en-US" dirty="0">
                <a:latin typeface="Calibri" panose="020F0502020204030204" pitchFamily="34" charset="0"/>
                <a:cs typeface="Calibri" panose="020F0502020204030204" pitchFamily="34" charset="0"/>
              </a:rPr>
              <a:t> is the infectious disease caused by the most recently discovered corona virus. This new virus and disease were unknown before the outbreak began in Wuhan, China, in December 2019. The most common symptoms of COVID-19 are fever, tiredness, and dry cough. </a:t>
            </a:r>
          </a:p>
          <a:p>
            <a:pPr algn="just"/>
            <a:endParaRPr lang="en-US" dirty="0">
              <a:latin typeface="Calibri" panose="020F0502020204030204" pitchFamily="34" charset="0"/>
              <a:cs typeface="Calibri" panose="020F0502020204030204" pitchFamily="34" charset="0"/>
            </a:endParaRPr>
          </a:p>
          <a:p>
            <a:pPr algn="just"/>
            <a:r>
              <a:rPr lang="en-US" i="0" dirty="0">
                <a:effectLst/>
                <a:latin typeface="Calibri" panose="020F0502020204030204" pitchFamily="34" charset="0"/>
                <a:cs typeface="Calibri" panose="020F0502020204030204" pitchFamily="34" charset="0"/>
              </a:rPr>
              <a:t>The first cases of COVID-19 in India were reported on 30 January 2020 in three towns of Kerala, among three Indian medical students who had returned from Wuhan, the epicenter </a:t>
            </a:r>
            <a:r>
              <a:rPr lang="en-US" b="0" i="0" dirty="0">
                <a:effectLst/>
                <a:latin typeface="Calibri" panose="020F0502020204030204" pitchFamily="34" charset="0"/>
                <a:cs typeface="Calibri" panose="020F0502020204030204" pitchFamily="34" charset="0"/>
              </a:rPr>
              <a:t>of the pandemic. Lockdowns were announced in Kerala on 23 March, and in the rest of the country on 25 March.</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5888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1000"/>
                                        <p:tgtEl>
                                          <p:spTgt spid="32"/>
                                        </p:tgtEl>
                                      </p:cBhvr>
                                    </p:animEffect>
                                    <p:anim calcmode="lin" valueType="num">
                                      <p:cBhvr>
                                        <p:cTn id="22" dur="1000" fill="hold"/>
                                        <p:tgtEl>
                                          <p:spTgt spid="32"/>
                                        </p:tgtEl>
                                        <p:attrNameLst>
                                          <p:attrName>ppt_x</p:attrName>
                                        </p:attrNameLst>
                                      </p:cBhvr>
                                      <p:tavLst>
                                        <p:tav tm="0">
                                          <p:val>
                                            <p:strVal val="#ppt_x"/>
                                          </p:val>
                                        </p:tav>
                                        <p:tav tm="100000">
                                          <p:val>
                                            <p:strVal val="#ppt_x"/>
                                          </p:val>
                                        </p:tav>
                                      </p:tavLst>
                                    </p:anim>
                                    <p:anim calcmode="lin" valueType="num">
                                      <p:cBhvr>
                                        <p:cTn id="23"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anim calcmode="lin" valueType="num">
                                      <p:cBhvr>
                                        <p:cTn id="29" dur="1000" fill="hold"/>
                                        <p:tgtEl>
                                          <p:spTgt spid="19"/>
                                        </p:tgtEl>
                                        <p:attrNameLst>
                                          <p:attrName>ppt_x</p:attrName>
                                        </p:attrNameLst>
                                      </p:cBhvr>
                                      <p:tavLst>
                                        <p:tav tm="0">
                                          <p:val>
                                            <p:strVal val="#ppt_x"/>
                                          </p:val>
                                        </p:tav>
                                        <p:tav tm="100000">
                                          <p:val>
                                            <p:strVal val="#ppt_x"/>
                                          </p:val>
                                        </p:tav>
                                      </p:tavLst>
                                    </p:anim>
                                    <p:anim calcmode="lin" valueType="num">
                                      <p:cBhvr>
                                        <p:cTn id="3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C00000">
            <a:alpha val="35000"/>
          </a:srgbClr>
        </a:solidFill>
        <a:effectLst/>
      </p:bgPr>
    </p:bg>
    <p:spTree>
      <p:nvGrpSpPr>
        <p:cNvPr id="1" name=""/>
        <p:cNvGrpSpPr/>
        <p:nvPr/>
      </p:nvGrpSpPr>
      <p:grpSpPr>
        <a:xfrm>
          <a:off x="0" y="0"/>
          <a:ext cx="0" cy="0"/>
          <a:chOff x="0" y="0"/>
          <a:chExt cx="0" cy="0"/>
        </a:xfrm>
      </p:grpSpPr>
      <p:sp>
        <p:nvSpPr>
          <p:cNvPr id="2" name="TextBox 1"/>
          <p:cNvSpPr txBox="1"/>
          <p:nvPr/>
        </p:nvSpPr>
        <p:spPr>
          <a:xfrm>
            <a:off x="1313662" y="668350"/>
            <a:ext cx="1724960" cy="400110"/>
          </a:xfrm>
          <a:prstGeom prst="rect">
            <a:avLst/>
          </a:prstGeom>
          <a:solidFill>
            <a:srgbClr val="DEF6FE"/>
          </a:solidFill>
        </p:spPr>
        <p:txBody>
          <a:bodyPr wrap="square" rtlCol="0">
            <a:spAutoFit/>
          </a:bodyPr>
          <a:lstStyle/>
          <a:p>
            <a:r>
              <a:rPr lang="en-IN" sz="2000" dirty="0"/>
              <a:t>data.columns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6958" y="396012"/>
            <a:ext cx="5910481" cy="944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252315" y="5177212"/>
            <a:ext cx="1847652" cy="400110"/>
          </a:xfrm>
          <a:prstGeom prst="rect">
            <a:avLst/>
          </a:prstGeom>
          <a:solidFill>
            <a:srgbClr val="DEF6FE"/>
          </a:solidFill>
        </p:spPr>
        <p:txBody>
          <a:bodyPr wrap="square" rtlCol="0">
            <a:spAutoFit/>
          </a:bodyPr>
          <a:lstStyle/>
          <a:p>
            <a:r>
              <a:rPr lang="en-IN" sz="2000" dirty="0"/>
              <a:t>data.describe()</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6958" y="4085694"/>
            <a:ext cx="5910481" cy="2583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132025" y="2522671"/>
            <a:ext cx="2088233" cy="400110"/>
          </a:xfrm>
          <a:prstGeom prst="rect">
            <a:avLst/>
          </a:prstGeom>
          <a:solidFill>
            <a:srgbClr val="DEF6FE"/>
          </a:solidFill>
        </p:spPr>
        <p:txBody>
          <a:bodyPr wrap="square" rtlCol="0">
            <a:spAutoFit/>
          </a:bodyPr>
          <a:lstStyle/>
          <a:p>
            <a:r>
              <a:rPr lang="en-IN" sz="2000" dirty="0"/>
              <a:t>data.isnull().sum()</a:t>
            </a:r>
          </a:p>
        </p:txBody>
      </p:sp>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6074" y="1645185"/>
            <a:ext cx="2232248" cy="2136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a:extLst>
              <a:ext uri="{FF2B5EF4-FFF2-40B4-BE49-F238E27FC236}">
                <a16:creationId xmlns:a16="http://schemas.microsoft.com/office/drawing/2014/main" xmlns="" id="{61ADE157-5321-41F0-B40F-D7B6ACEA406B}"/>
              </a:ext>
            </a:extLst>
          </p:cNvPr>
          <p:cNvSpPr>
            <a:spLocks noGrp="1"/>
          </p:cNvSpPr>
          <p:nvPr>
            <p:ph type="sldNum" sz="quarter" idx="12"/>
          </p:nvPr>
        </p:nvSpPr>
        <p:spPr/>
        <p:txBody>
          <a:bodyPr/>
          <a:lstStyle/>
          <a:p>
            <a:fld id="{140BF5DB-5E5B-4F18-8FDD-28B31452F703}" type="slidenum">
              <a:rPr lang="en-IN" sz="1400" smtClean="0">
                <a:solidFill>
                  <a:schemeClr val="tx1"/>
                </a:solidFill>
              </a:rPr>
              <a:t>30</a:t>
            </a:fld>
            <a:endParaRPr lang="en-IN" sz="1400" dirty="0">
              <a:solidFill>
                <a:schemeClr val="tx1"/>
              </a:solidFill>
            </a:endParaRPr>
          </a:p>
        </p:txBody>
      </p:sp>
    </p:spTree>
    <p:extLst>
      <p:ext uri="{BB962C8B-B14F-4D97-AF65-F5344CB8AC3E}">
        <p14:creationId xmlns:p14="http://schemas.microsoft.com/office/powerpoint/2010/main" val="2586660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52"/>
                                        </p:tgtEl>
                                        <p:attrNameLst>
                                          <p:attrName>style.visibility</p:attrName>
                                        </p:attrNameLst>
                                      </p:cBhvr>
                                      <p:to>
                                        <p:strVal val="visible"/>
                                      </p:to>
                                    </p:set>
                                    <p:animEffect transition="in" filter="fade">
                                      <p:cBhvr>
                                        <p:cTn id="14" dur="1000"/>
                                        <p:tgtEl>
                                          <p:spTgt spid="2052"/>
                                        </p:tgtEl>
                                      </p:cBhvr>
                                    </p:animEffect>
                                    <p:anim calcmode="lin" valueType="num">
                                      <p:cBhvr>
                                        <p:cTn id="15" dur="1000" fill="hold"/>
                                        <p:tgtEl>
                                          <p:spTgt spid="2052"/>
                                        </p:tgtEl>
                                        <p:attrNameLst>
                                          <p:attrName>ppt_x</p:attrName>
                                        </p:attrNameLst>
                                      </p:cBhvr>
                                      <p:tavLst>
                                        <p:tav tm="0">
                                          <p:val>
                                            <p:strVal val="#ppt_x"/>
                                          </p:val>
                                        </p:tav>
                                        <p:tav tm="100000">
                                          <p:val>
                                            <p:strVal val="#ppt_x"/>
                                          </p:val>
                                        </p:tav>
                                      </p:tavLst>
                                    </p:anim>
                                    <p:anim calcmode="lin" valueType="num">
                                      <p:cBhvr>
                                        <p:cTn id="16" dur="1000" fill="hold"/>
                                        <p:tgtEl>
                                          <p:spTgt spid="205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051"/>
                                        </p:tgtEl>
                                        <p:attrNameLst>
                                          <p:attrName>style.visibility</p:attrName>
                                        </p:attrNameLst>
                                      </p:cBhvr>
                                      <p:to>
                                        <p:strVal val="visible"/>
                                      </p:to>
                                    </p:set>
                                    <p:animEffect transition="in" filter="fade">
                                      <p:cBhvr>
                                        <p:cTn id="28" dur="1000"/>
                                        <p:tgtEl>
                                          <p:spTgt spid="2051"/>
                                        </p:tgtEl>
                                      </p:cBhvr>
                                    </p:animEffect>
                                    <p:anim calcmode="lin" valueType="num">
                                      <p:cBhvr>
                                        <p:cTn id="29" dur="1000" fill="hold"/>
                                        <p:tgtEl>
                                          <p:spTgt spid="2051"/>
                                        </p:tgtEl>
                                        <p:attrNameLst>
                                          <p:attrName>ppt_x</p:attrName>
                                        </p:attrNameLst>
                                      </p:cBhvr>
                                      <p:tavLst>
                                        <p:tav tm="0">
                                          <p:val>
                                            <p:strVal val="#ppt_x"/>
                                          </p:val>
                                        </p:tav>
                                        <p:tav tm="100000">
                                          <p:val>
                                            <p:strVal val="#ppt_x"/>
                                          </p:val>
                                        </p:tav>
                                      </p:tavLst>
                                    </p:anim>
                                    <p:anim calcmode="lin" valueType="num">
                                      <p:cBhvr>
                                        <p:cTn id="30" dur="1000" fill="hold"/>
                                        <p:tgtEl>
                                          <p:spTgt spid="20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C00000">
            <a:alpha val="35000"/>
          </a:srgbClr>
        </a:solidFill>
        <a:effectLst/>
      </p:bgPr>
    </p:bg>
    <p:spTree>
      <p:nvGrpSpPr>
        <p:cNvPr id="1" name=""/>
        <p:cNvGrpSpPr/>
        <p:nvPr/>
      </p:nvGrpSpPr>
      <p:grpSpPr>
        <a:xfrm>
          <a:off x="0" y="0"/>
          <a:ext cx="0" cy="0"/>
          <a:chOff x="0" y="0"/>
          <a:chExt cx="0" cy="0"/>
        </a:xfrm>
      </p:grpSpPr>
      <p:sp>
        <p:nvSpPr>
          <p:cNvPr id="3" name="TextBox 2"/>
          <p:cNvSpPr txBox="1"/>
          <p:nvPr/>
        </p:nvSpPr>
        <p:spPr>
          <a:xfrm>
            <a:off x="300110" y="3228945"/>
            <a:ext cx="2063262" cy="400110"/>
          </a:xfrm>
          <a:prstGeom prst="rect">
            <a:avLst/>
          </a:prstGeom>
          <a:solidFill>
            <a:srgbClr val="DEF6FE"/>
          </a:solidFill>
        </p:spPr>
        <p:txBody>
          <a:bodyPr wrap="square" rtlCol="0">
            <a:spAutoFit/>
          </a:bodyPr>
          <a:lstStyle/>
          <a:p>
            <a:r>
              <a:rPr lang="en-IN" sz="2000" dirty="0"/>
              <a:t>sns.pairplot(data)</a:t>
            </a: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782"/>
          <a:stretch/>
        </p:blipFill>
        <p:spPr bwMode="auto">
          <a:xfrm>
            <a:off x="2999656" y="136524"/>
            <a:ext cx="7559072"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9656" y="2656804"/>
            <a:ext cx="7559072"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xmlns="" id="{64742BAF-8C7A-49B7-8F25-29FD214A79A4}"/>
              </a:ext>
            </a:extLst>
          </p:cNvPr>
          <p:cNvSpPr>
            <a:spLocks noGrp="1"/>
          </p:cNvSpPr>
          <p:nvPr>
            <p:ph type="sldNum" sz="quarter" idx="12"/>
          </p:nvPr>
        </p:nvSpPr>
        <p:spPr/>
        <p:txBody>
          <a:bodyPr/>
          <a:lstStyle/>
          <a:p>
            <a:fld id="{140BF5DB-5E5B-4F18-8FDD-28B31452F703}" type="slidenum">
              <a:rPr lang="en-IN" sz="1400" smtClean="0">
                <a:solidFill>
                  <a:schemeClr val="tx1"/>
                </a:solidFill>
              </a:rPr>
              <a:t>31</a:t>
            </a:fld>
            <a:endParaRPr lang="en-IN" sz="1400" dirty="0">
              <a:solidFill>
                <a:schemeClr val="tx1"/>
              </a:solidFill>
            </a:endParaRPr>
          </a:p>
        </p:txBody>
      </p:sp>
    </p:spTree>
    <p:extLst>
      <p:ext uri="{BB962C8B-B14F-4D97-AF65-F5344CB8AC3E}">
        <p14:creationId xmlns:p14="http://schemas.microsoft.com/office/powerpoint/2010/main" val="3259593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C00000">
            <a:alpha val="35000"/>
          </a:srgbClr>
        </a:solidFill>
        <a:effectLst/>
      </p:bgPr>
    </p:bg>
    <p:spTree>
      <p:nvGrpSpPr>
        <p:cNvPr id="1" name=""/>
        <p:cNvGrpSpPr/>
        <p:nvPr/>
      </p:nvGrpSpPr>
      <p:grpSpPr>
        <a:xfrm>
          <a:off x="0" y="0"/>
          <a:ext cx="0" cy="0"/>
          <a:chOff x="0" y="0"/>
          <a:chExt cx="0" cy="0"/>
        </a:xfrm>
      </p:grpSpPr>
      <p:sp>
        <p:nvSpPr>
          <p:cNvPr id="3" name="TextBox 2"/>
          <p:cNvSpPr txBox="1"/>
          <p:nvPr/>
        </p:nvSpPr>
        <p:spPr>
          <a:xfrm>
            <a:off x="1524000" y="994819"/>
            <a:ext cx="2448272" cy="1323439"/>
          </a:xfrm>
          <a:prstGeom prst="rect">
            <a:avLst/>
          </a:prstGeom>
          <a:solidFill>
            <a:srgbClr val="DEF6FE"/>
          </a:solidFill>
        </p:spPr>
        <p:txBody>
          <a:bodyPr wrap="square" rtlCol="0">
            <a:spAutoFit/>
          </a:bodyPr>
          <a:lstStyle/>
          <a:p>
            <a:r>
              <a:rPr lang="en-IN" sz="2000" dirty="0"/>
              <a:t>#Line chart</a:t>
            </a:r>
          </a:p>
          <a:p>
            <a:r>
              <a:rPr lang="en-IN" sz="2000" dirty="0"/>
              <a:t>plt.plot(data['Cured'])</a:t>
            </a:r>
          </a:p>
          <a:p>
            <a:r>
              <a:rPr lang="en-IN" sz="2000" dirty="0"/>
              <a:t>plt.title("Line chart")</a:t>
            </a:r>
          </a:p>
          <a:p>
            <a:r>
              <a:rPr lang="en-IN" sz="2000" dirty="0"/>
              <a:t>plt.show</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0057" y="186782"/>
            <a:ext cx="4471217" cy="2939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01764" y="3836565"/>
            <a:ext cx="4292744" cy="2246769"/>
          </a:xfrm>
          <a:prstGeom prst="rect">
            <a:avLst/>
          </a:prstGeom>
          <a:solidFill>
            <a:srgbClr val="DEF6FE"/>
          </a:solidFill>
        </p:spPr>
        <p:txBody>
          <a:bodyPr wrap="square">
            <a:spAutoFit/>
          </a:bodyPr>
          <a:lstStyle/>
          <a:p>
            <a:r>
              <a:rPr lang="en-IN" sz="2000" dirty="0"/>
              <a:t>#line chart between Confirmed Indians and Foreigners</a:t>
            </a:r>
          </a:p>
          <a:p>
            <a:endParaRPr lang="en-IN" sz="2000" dirty="0"/>
          </a:p>
          <a:p>
            <a:r>
              <a:rPr lang="en-IN" sz="2000" dirty="0"/>
              <a:t>plt.plot(data['</a:t>
            </a:r>
            <a:r>
              <a:rPr lang="en-IN" sz="2000" dirty="0" err="1"/>
              <a:t>ConfirmedIndians</a:t>
            </a:r>
            <a:r>
              <a:rPr lang="en-IN" sz="2000" dirty="0"/>
              <a:t>'])</a:t>
            </a:r>
          </a:p>
          <a:p>
            <a:r>
              <a:rPr lang="en-IN" sz="2000" dirty="0"/>
              <a:t>plt.plot(data['</a:t>
            </a:r>
            <a:r>
              <a:rPr lang="en-IN" sz="2000" dirty="0" err="1"/>
              <a:t>ConfirmedForeigners</a:t>
            </a:r>
            <a:r>
              <a:rPr lang="en-IN" sz="2000" dirty="0"/>
              <a:t>'])</a:t>
            </a:r>
          </a:p>
          <a:p>
            <a:r>
              <a:rPr lang="en-IN" sz="2000" dirty="0"/>
              <a:t>plt.title("Line chart")</a:t>
            </a:r>
          </a:p>
          <a:p>
            <a:r>
              <a:rPr lang="en-IN" sz="2000" dirty="0"/>
              <a:t>plt.show</a:t>
            </a: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0057" y="3439050"/>
            <a:ext cx="4471217" cy="304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a:extLst>
              <a:ext uri="{FF2B5EF4-FFF2-40B4-BE49-F238E27FC236}">
                <a16:creationId xmlns:a16="http://schemas.microsoft.com/office/drawing/2014/main" xmlns="" id="{B4BEEF8E-1F70-4F35-BE04-883244F32361}"/>
              </a:ext>
            </a:extLst>
          </p:cNvPr>
          <p:cNvSpPr>
            <a:spLocks noGrp="1"/>
          </p:cNvSpPr>
          <p:nvPr>
            <p:ph type="sldNum" sz="quarter" idx="12"/>
          </p:nvPr>
        </p:nvSpPr>
        <p:spPr/>
        <p:txBody>
          <a:bodyPr/>
          <a:lstStyle/>
          <a:p>
            <a:fld id="{140BF5DB-5E5B-4F18-8FDD-28B31452F703}" type="slidenum">
              <a:rPr lang="en-IN" sz="1400" smtClean="0">
                <a:solidFill>
                  <a:schemeClr val="tx1"/>
                </a:solidFill>
              </a:rPr>
              <a:t>32</a:t>
            </a:fld>
            <a:endParaRPr lang="en-IN" sz="1400" dirty="0">
              <a:solidFill>
                <a:schemeClr val="tx1"/>
              </a:solidFill>
            </a:endParaRPr>
          </a:p>
        </p:txBody>
      </p:sp>
    </p:spTree>
    <p:extLst>
      <p:ext uri="{BB962C8B-B14F-4D97-AF65-F5344CB8AC3E}">
        <p14:creationId xmlns:p14="http://schemas.microsoft.com/office/powerpoint/2010/main" val="4028223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099"/>
                                        </p:tgtEl>
                                        <p:attrNameLst>
                                          <p:attrName>style.visibility</p:attrName>
                                        </p:attrNameLst>
                                      </p:cBhvr>
                                      <p:to>
                                        <p:strVal val="visible"/>
                                      </p:to>
                                    </p:set>
                                    <p:animEffect transition="in" filter="fade">
                                      <p:cBhvr>
                                        <p:cTn id="14" dur="1000"/>
                                        <p:tgtEl>
                                          <p:spTgt spid="4099"/>
                                        </p:tgtEl>
                                      </p:cBhvr>
                                    </p:animEffect>
                                    <p:anim calcmode="lin" valueType="num">
                                      <p:cBhvr>
                                        <p:cTn id="15" dur="1000" fill="hold"/>
                                        <p:tgtEl>
                                          <p:spTgt spid="4099"/>
                                        </p:tgtEl>
                                        <p:attrNameLst>
                                          <p:attrName>ppt_x</p:attrName>
                                        </p:attrNameLst>
                                      </p:cBhvr>
                                      <p:tavLst>
                                        <p:tav tm="0">
                                          <p:val>
                                            <p:strVal val="#ppt_x"/>
                                          </p:val>
                                        </p:tav>
                                        <p:tav tm="100000">
                                          <p:val>
                                            <p:strVal val="#ppt_x"/>
                                          </p:val>
                                        </p:tav>
                                      </p:tavLst>
                                    </p:anim>
                                    <p:anim calcmode="lin" valueType="num">
                                      <p:cBhvr>
                                        <p:cTn id="16" dur="1000" fill="hold"/>
                                        <p:tgtEl>
                                          <p:spTgt spid="40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C00000">
            <a:alpha val="35000"/>
          </a:srgbClr>
        </a:solidFill>
        <a:effectLst/>
      </p:bgPr>
    </p:bg>
    <p:spTree>
      <p:nvGrpSpPr>
        <p:cNvPr id="1" name=""/>
        <p:cNvGrpSpPr/>
        <p:nvPr/>
      </p:nvGrpSpPr>
      <p:grpSpPr>
        <a:xfrm>
          <a:off x="0" y="0"/>
          <a:ext cx="0" cy="0"/>
          <a:chOff x="0" y="0"/>
          <a:chExt cx="0" cy="0"/>
        </a:xfrm>
      </p:grpSpPr>
      <p:sp>
        <p:nvSpPr>
          <p:cNvPr id="4" name="Rectangle 3"/>
          <p:cNvSpPr/>
          <p:nvPr/>
        </p:nvSpPr>
        <p:spPr>
          <a:xfrm>
            <a:off x="609600" y="641860"/>
            <a:ext cx="4435697" cy="1323439"/>
          </a:xfrm>
          <a:prstGeom prst="rect">
            <a:avLst/>
          </a:prstGeom>
          <a:solidFill>
            <a:srgbClr val="DEF6FE"/>
          </a:solidFill>
        </p:spPr>
        <p:txBody>
          <a:bodyPr wrap="square">
            <a:spAutoFit/>
          </a:bodyPr>
          <a:lstStyle/>
          <a:p>
            <a:r>
              <a:rPr lang="en-IN" sz="2000" dirty="0"/>
              <a:t># Relating variables using Scatter plot</a:t>
            </a:r>
          </a:p>
          <a:p>
            <a:r>
              <a:rPr lang="en-IN" sz="2000" dirty="0"/>
              <a:t>sns.scatterplot(x=data.ConfirmedIndians,y=data.ConfirmedForeigners, hue=data.Confirmed)</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9751" y="8180"/>
            <a:ext cx="4435697"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09600" y="4330770"/>
            <a:ext cx="4145280" cy="707886"/>
          </a:xfrm>
          <a:prstGeom prst="rect">
            <a:avLst/>
          </a:prstGeom>
          <a:solidFill>
            <a:srgbClr val="DEF6FE"/>
          </a:solidFill>
        </p:spPr>
        <p:txBody>
          <a:bodyPr wrap="square">
            <a:spAutoFit/>
          </a:bodyPr>
          <a:lstStyle/>
          <a:p>
            <a:r>
              <a:rPr lang="en-IN" sz="2000" dirty="0"/>
              <a:t>sns.relplot(x="Confirmed", y="Cured", hue=data.State, data=data)</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5921" y="2647950"/>
            <a:ext cx="6206479" cy="4073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xmlns="" id="{F4B25277-2C85-4620-B2AC-3CAE26E18CA7}"/>
              </a:ext>
            </a:extLst>
          </p:cNvPr>
          <p:cNvSpPr>
            <a:spLocks noGrp="1"/>
          </p:cNvSpPr>
          <p:nvPr>
            <p:ph type="sldNum" sz="quarter" idx="12"/>
          </p:nvPr>
        </p:nvSpPr>
        <p:spPr>
          <a:xfrm>
            <a:off x="9192455" y="6356351"/>
            <a:ext cx="2844800" cy="365125"/>
          </a:xfrm>
        </p:spPr>
        <p:txBody>
          <a:bodyPr/>
          <a:lstStyle/>
          <a:p>
            <a:fld id="{140BF5DB-5E5B-4F18-8FDD-28B31452F703}" type="slidenum">
              <a:rPr lang="en-IN" sz="1400" smtClean="0">
                <a:solidFill>
                  <a:schemeClr val="tx1"/>
                </a:solidFill>
              </a:rPr>
              <a:t>33</a:t>
            </a:fld>
            <a:endParaRPr lang="en-IN" sz="1400" dirty="0">
              <a:solidFill>
                <a:schemeClr val="tx1"/>
              </a:solidFill>
            </a:endParaRPr>
          </a:p>
        </p:txBody>
      </p:sp>
    </p:spTree>
    <p:extLst>
      <p:ext uri="{BB962C8B-B14F-4D97-AF65-F5344CB8AC3E}">
        <p14:creationId xmlns:p14="http://schemas.microsoft.com/office/powerpoint/2010/main" val="3003631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123"/>
                                        </p:tgtEl>
                                        <p:attrNameLst>
                                          <p:attrName>style.visibility</p:attrName>
                                        </p:attrNameLst>
                                      </p:cBhvr>
                                      <p:to>
                                        <p:strVal val="visible"/>
                                      </p:to>
                                    </p:set>
                                    <p:animEffect transition="in" filter="fade">
                                      <p:cBhvr>
                                        <p:cTn id="14" dur="1000"/>
                                        <p:tgtEl>
                                          <p:spTgt spid="5123"/>
                                        </p:tgtEl>
                                      </p:cBhvr>
                                    </p:animEffect>
                                    <p:anim calcmode="lin" valueType="num">
                                      <p:cBhvr>
                                        <p:cTn id="15" dur="1000" fill="hold"/>
                                        <p:tgtEl>
                                          <p:spTgt spid="5123"/>
                                        </p:tgtEl>
                                        <p:attrNameLst>
                                          <p:attrName>ppt_x</p:attrName>
                                        </p:attrNameLst>
                                      </p:cBhvr>
                                      <p:tavLst>
                                        <p:tav tm="0">
                                          <p:val>
                                            <p:strVal val="#ppt_x"/>
                                          </p:val>
                                        </p:tav>
                                        <p:tav tm="100000">
                                          <p:val>
                                            <p:strVal val="#ppt_x"/>
                                          </p:val>
                                        </p:tav>
                                      </p:tavLst>
                                    </p:anim>
                                    <p:anim calcmode="lin" valueType="num">
                                      <p:cBhvr>
                                        <p:cTn id="16" dur="1000" fill="hold"/>
                                        <p:tgtEl>
                                          <p:spTgt spid="51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C00000">
            <a:alpha val="35000"/>
          </a:srgbClr>
        </a:solidFill>
        <a:effectLst/>
      </p:bgPr>
    </p:bg>
    <p:spTree>
      <p:nvGrpSpPr>
        <p:cNvPr id="1" name=""/>
        <p:cNvGrpSpPr/>
        <p:nvPr/>
      </p:nvGrpSpPr>
      <p:grpSpPr>
        <a:xfrm>
          <a:off x="0" y="0"/>
          <a:ext cx="0" cy="0"/>
          <a:chOff x="0" y="0"/>
          <a:chExt cx="0" cy="0"/>
        </a:xfrm>
      </p:grpSpPr>
      <p:sp>
        <p:nvSpPr>
          <p:cNvPr id="2" name="Rectangle 1"/>
          <p:cNvSpPr/>
          <p:nvPr/>
        </p:nvSpPr>
        <p:spPr>
          <a:xfrm>
            <a:off x="1312789" y="1392741"/>
            <a:ext cx="4032448" cy="707886"/>
          </a:xfrm>
          <a:prstGeom prst="rect">
            <a:avLst/>
          </a:prstGeom>
          <a:solidFill>
            <a:srgbClr val="DEF6FE"/>
          </a:solidFill>
        </p:spPr>
        <p:txBody>
          <a:bodyPr wrap="square">
            <a:spAutoFit/>
          </a:bodyPr>
          <a:lstStyle/>
          <a:p>
            <a:r>
              <a:rPr lang="en-IN" sz="2000" dirty="0"/>
              <a:t>sns.relplot(y="Confirmed", x="Union Territory", kind='line', data=data)</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0455" y="64370"/>
            <a:ext cx="4032448" cy="3364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312789" y="4794318"/>
            <a:ext cx="4032448" cy="707886"/>
          </a:xfrm>
          <a:prstGeom prst="rect">
            <a:avLst/>
          </a:prstGeom>
          <a:solidFill>
            <a:srgbClr val="DEF6FE"/>
          </a:solidFill>
        </p:spPr>
        <p:txBody>
          <a:bodyPr wrap="square">
            <a:spAutoFit/>
          </a:bodyPr>
          <a:lstStyle/>
          <a:p>
            <a:r>
              <a:rPr lang="en-IN" sz="2000" dirty="0"/>
              <a:t>sns.catplot(x="Confirmed", y="ConfirmedIndians", data=data)</a:t>
            </a: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0455" y="3502895"/>
            <a:ext cx="4032448" cy="3290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a:extLst>
              <a:ext uri="{FF2B5EF4-FFF2-40B4-BE49-F238E27FC236}">
                <a16:creationId xmlns:a16="http://schemas.microsoft.com/office/drawing/2014/main" xmlns="" id="{7BC0399D-6234-4C61-B901-39EF6428EA2F}"/>
              </a:ext>
            </a:extLst>
          </p:cNvPr>
          <p:cNvSpPr>
            <a:spLocks noGrp="1"/>
          </p:cNvSpPr>
          <p:nvPr>
            <p:ph type="sldNum" sz="quarter" idx="12"/>
          </p:nvPr>
        </p:nvSpPr>
        <p:spPr>
          <a:xfrm>
            <a:off x="9117428" y="6295038"/>
            <a:ext cx="2844800" cy="365125"/>
          </a:xfrm>
        </p:spPr>
        <p:txBody>
          <a:bodyPr/>
          <a:lstStyle/>
          <a:p>
            <a:fld id="{140BF5DB-5E5B-4F18-8FDD-28B31452F703}" type="slidenum">
              <a:rPr lang="en-IN" sz="1400" smtClean="0">
                <a:solidFill>
                  <a:schemeClr val="tx1"/>
                </a:solidFill>
              </a:rPr>
              <a:t>34</a:t>
            </a:fld>
            <a:endParaRPr lang="en-IN" sz="1400" dirty="0">
              <a:solidFill>
                <a:schemeClr val="tx1"/>
              </a:solidFill>
            </a:endParaRPr>
          </a:p>
        </p:txBody>
      </p:sp>
    </p:spTree>
    <p:extLst>
      <p:ext uri="{BB962C8B-B14F-4D97-AF65-F5344CB8AC3E}">
        <p14:creationId xmlns:p14="http://schemas.microsoft.com/office/powerpoint/2010/main" val="1078574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147"/>
                                        </p:tgtEl>
                                        <p:attrNameLst>
                                          <p:attrName>style.visibility</p:attrName>
                                        </p:attrNameLst>
                                      </p:cBhvr>
                                      <p:to>
                                        <p:strVal val="visible"/>
                                      </p:to>
                                    </p:set>
                                    <p:animEffect transition="in" filter="fade">
                                      <p:cBhvr>
                                        <p:cTn id="14" dur="1000"/>
                                        <p:tgtEl>
                                          <p:spTgt spid="6147"/>
                                        </p:tgtEl>
                                      </p:cBhvr>
                                    </p:animEffect>
                                    <p:anim calcmode="lin" valueType="num">
                                      <p:cBhvr>
                                        <p:cTn id="15" dur="1000" fill="hold"/>
                                        <p:tgtEl>
                                          <p:spTgt spid="6147"/>
                                        </p:tgtEl>
                                        <p:attrNameLst>
                                          <p:attrName>ppt_x</p:attrName>
                                        </p:attrNameLst>
                                      </p:cBhvr>
                                      <p:tavLst>
                                        <p:tav tm="0">
                                          <p:val>
                                            <p:strVal val="#ppt_x"/>
                                          </p:val>
                                        </p:tav>
                                        <p:tav tm="100000">
                                          <p:val>
                                            <p:strVal val="#ppt_x"/>
                                          </p:val>
                                        </p:tav>
                                      </p:tavLst>
                                    </p:anim>
                                    <p:anim calcmode="lin" valueType="num">
                                      <p:cBhvr>
                                        <p:cTn id="16" dur="1000" fill="hold"/>
                                        <p:tgtEl>
                                          <p:spTgt spid="61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C00000">
            <a:alpha val="35000"/>
          </a:srgbClr>
        </a:solidFill>
        <a:effectLst/>
      </p:bgPr>
    </p:bg>
    <p:spTree>
      <p:nvGrpSpPr>
        <p:cNvPr id="1" name=""/>
        <p:cNvGrpSpPr/>
        <p:nvPr/>
      </p:nvGrpSpPr>
      <p:grpSpPr>
        <a:xfrm>
          <a:off x="0" y="0"/>
          <a:ext cx="0" cy="0"/>
          <a:chOff x="0" y="0"/>
          <a:chExt cx="0" cy="0"/>
        </a:xfrm>
      </p:grpSpPr>
      <p:sp>
        <p:nvSpPr>
          <p:cNvPr id="4" name="Rectangle 3"/>
          <p:cNvSpPr/>
          <p:nvPr/>
        </p:nvSpPr>
        <p:spPr>
          <a:xfrm>
            <a:off x="547579" y="852810"/>
            <a:ext cx="5337405" cy="1631216"/>
          </a:xfrm>
          <a:prstGeom prst="rect">
            <a:avLst/>
          </a:prstGeom>
          <a:solidFill>
            <a:srgbClr val="DEF6FE"/>
          </a:solidFill>
        </p:spPr>
        <p:txBody>
          <a:bodyPr wrap="square">
            <a:spAutoFit/>
          </a:bodyPr>
          <a:lstStyle/>
          <a:p>
            <a:r>
              <a:rPr lang="en-IN" sz="2000" dirty="0"/>
              <a:t>#bubble chart</a:t>
            </a:r>
          </a:p>
          <a:p>
            <a:r>
              <a:rPr lang="en-IN" sz="2000" dirty="0"/>
              <a:t>x=data['</a:t>
            </a:r>
            <a:r>
              <a:rPr lang="en-IN" sz="2000" dirty="0" err="1"/>
              <a:t>ConfirmedIndians</a:t>
            </a:r>
            <a:r>
              <a:rPr lang="en-IN" sz="2000" dirty="0"/>
              <a:t>']</a:t>
            </a:r>
          </a:p>
          <a:p>
            <a:r>
              <a:rPr lang="en-IN" sz="2000" dirty="0"/>
              <a:t>y=data['</a:t>
            </a:r>
            <a:r>
              <a:rPr lang="en-IN" sz="2000" dirty="0" err="1"/>
              <a:t>ConfirmedForeigners</a:t>
            </a:r>
            <a:r>
              <a:rPr lang="en-IN" sz="2000" dirty="0"/>
              <a:t>']</a:t>
            </a:r>
          </a:p>
          <a:p>
            <a:r>
              <a:rPr lang="en-IN" sz="2000" dirty="0"/>
              <a:t>z=data['Confirmed']</a:t>
            </a:r>
          </a:p>
          <a:p>
            <a:r>
              <a:rPr lang="en-IN" sz="2000" dirty="0"/>
              <a:t>plt.scatter(</a:t>
            </a:r>
            <a:r>
              <a:rPr lang="en-IN" sz="2000" dirty="0" err="1"/>
              <a:t>x,y,s</a:t>
            </a:r>
            <a:r>
              <a:rPr lang="en-IN" sz="2000" dirty="0"/>
              <a:t>=z*10,alpha=0.5,edgecolors='red')</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2421" y="104024"/>
            <a:ext cx="4572000" cy="3128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547580" y="4135203"/>
            <a:ext cx="5337404" cy="1631216"/>
          </a:xfrm>
          <a:prstGeom prst="rect">
            <a:avLst/>
          </a:prstGeom>
          <a:solidFill>
            <a:srgbClr val="DEF6FE"/>
          </a:solidFill>
        </p:spPr>
        <p:txBody>
          <a:bodyPr wrap="square">
            <a:spAutoFit/>
          </a:bodyPr>
          <a:lstStyle/>
          <a:p>
            <a:r>
              <a:rPr lang="en-IN" sz="2000" dirty="0"/>
              <a:t>plt.bar(data['Union Territory'], data['Cured']) </a:t>
            </a:r>
          </a:p>
          <a:p>
            <a:r>
              <a:rPr lang="en-IN" sz="2000" dirty="0"/>
              <a:t>plt.title("Bar Chart")</a:t>
            </a:r>
          </a:p>
          <a:p>
            <a:r>
              <a:rPr lang="en-IN" sz="2000" dirty="0"/>
              <a:t>plt.xlabel('Union Territory')</a:t>
            </a:r>
          </a:p>
          <a:p>
            <a:r>
              <a:rPr lang="en-IN" sz="2000" dirty="0"/>
              <a:t>plt.ylabel('Cured cases')</a:t>
            </a:r>
          </a:p>
          <a:p>
            <a:r>
              <a:rPr lang="en-IN" sz="2000" dirty="0"/>
              <a:t>plt.show()</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2421" y="3386416"/>
            <a:ext cx="4572000" cy="3128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xmlns="" id="{70F5E00F-673E-47D2-BD8A-2F30A82BB922}"/>
              </a:ext>
            </a:extLst>
          </p:cNvPr>
          <p:cNvSpPr>
            <a:spLocks noGrp="1"/>
          </p:cNvSpPr>
          <p:nvPr>
            <p:ph type="sldNum" sz="quarter" idx="12"/>
          </p:nvPr>
        </p:nvSpPr>
        <p:spPr>
          <a:xfrm>
            <a:off x="9173699" y="6362683"/>
            <a:ext cx="2844800" cy="365125"/>
          </a:xfrm>
        </p:spPr>
        <p:txBody>
          <a:bodyPr/>
          <a:lstStyle/>
          <a:p>
            <a:fld id="{140BF5DB-5E5B-4F18-8FDD-28B31452F703}" type="slidenum">
              <a:rPr lang="en-IN" sz="1400" smtClean="0">
                <a:solidFill>
                  <a:schemeClr val="tx1"/>
                </a:solidFill>
              </a:rPr>
              <a:t>35</a:t>
            </a:fld>
            <a:endParaRPr lang="en-IN" sz="1400" dirty="0">
              <a:solidFill>
                <a:schemeClr val="tx1"/>
              </a:solidFill>
            </a:endParaRPr>
          </a:p>
        </p:txBody>
      </p:sp>
    </p:spTree>
    <p:extLst>
      <p:ext uri="{BB962C8B-B14F-4D97-AF65-F5344CB8AC3E}">
        <p14:creationId xmlns:p14="http://schemas.microsoft.com/office/powerpoint/2010/main" val="3113867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171"/>
                                        </p:tgtEl>
                                        <p:attrNameLst>
                                          <p:attrName>style.visibility</p:attrName>
                                        </p:attrNameLst>
                                      </p:cBhvr>
                                      <p:to>
                                        <p:strVal val="visible"/>
                                      </p:to>
                                    </p:set>
                                    <p:animEffect transition="in" filter="fade">
                                      <p:cBhvr>
                                        <p:cTn id="14" dur="1000"/>
                                        <p:tgtEl>
                                          <p:spTgt spid="7171"/>
                                        </p:tgtEl>
                                      </p:cBhvr>
                                    </p:animEffect>
                                    <p:anim calcmode="lin" valueType="num">
                                      <p:cBhvr>
                                        <p:cTn id="15" dur="1000" fill="hold"/>
                                        <p:tgtEl>
                                          <p:spTgt spid="7171"/>
                                        </p:tgtEl>
                                        <p:attrNameLst>
                                          <p:attrName>ppt_x</p:attrName>
                                        </p:attrNameLst>
                                      </p:cBhvr>
                                      <p:tavLst>
                                        <p:tav tm="0">
                                          <p:val>
                                            <p:strVal val="#ppt_x"/>
                                          </p:val>
                                        </p:tav>
                                        <p:tav tm="100000">
                                          <p:val>
                                            <p:strVal val="#ppt_x"/>
                                          </p:val>
                                        </p:tav>
                                      </p:tavLst>
                                    </p:anim>
                                    <p:anim calcmode="lin" valueType="num">
                                      <p:cBhvr>
                                        <p:cTn id="16" dur="1000" fill="hold"/>
                                        <p:tgtEl>
                                          <p:spTgt spid="71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C00000">
            <a:alpha val="35000"/>
          </a:srgbClr>
        </a:solidFill>
        <a:effectLst/>
      </p:bgPr>
    </p:bg>
    <p:spTree>
      <p:nvGrpSpPr>
        <p:cNvPr id="1" name=""/>
        <p:cNvGrpSpPr/>
        <p:nvPr/>
      </p:nvGrpSpPr>
      <p:grpSpPr>
        <a:xfrm>
          <a:off x="0" y="0"/>
          <a:ext cx="0" cy="0"/>
          <a:chOff x="0" y="0"/>
          <a:chExt cx="0" cy="0"/>
        </a:xfrm>
      </p:grpSpPr>
      <p:sp>
        <p:nvSpPr>
          <p:cNvPr id="3" name="Rectangle 2"/>
          <p:cNvSpPr/>
          <p:nvPr/>
        </p:nvSpPr>
        <p:spPr>
          <a:xfrm>
            <a:off x="1204198" y="4522024"/>
            <a:ext cx="3733562" cy="1015663"/>
          </a:xfrm>
          <a:prstGeom prst="rect">
            <a:avLst/>
          </a:prstGeom>
          <a:solidFill>
            <a:srgbClr val="DEF6FE"/>
          </a:solidFill>
        </p:spPr>
        <p:txBody>
          <a:bodyPr wrap="square">
            <a:spAutoFit/>
          </a:bodyPr>
          <a:lstStyle/>
          <a:p>
            <a:r>
              <a:rPr lang="en-IN" sz="2000" dirty="0"/>
              <a:t>#Violin chart</a:t>
            </a:r>
          </a:p>
          <a:p>
            <a:r>
              <a:rPr lang="en-IN" sz="2000" dirty="0"/>
              <a:t>sns.violinplot(x="Union Territory", y="Deaths",data=data)</a:t>
            </a:r>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8345" y="3506272"/>
            <a:ext cx="4607274" cy="3047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8345" y="357484"/>
            <a:ext cx="4607274" cy="3071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1091656" y="1293077"/>
            <a:ext cx="3958646" cy="1323439"/>
          </a:xfrm>
          <a:prstGeom prst="rect">
            <a:avLst/>
          </a:prstGeom>
          <a:solidFill>
            <a:srgbClr val="DEF6FE"/>
          </a:solidFill>
        </p:spPr>
        <p:txBody>
          <a:bodyPr wrap="square">
            <a:spAutoFit/>
          </a:bodyPr>
          <a:lstStyle/>
          <a:p>
            <a:r>
              <a:rPr lang="en-IN" sz="2000" dirty="0"/>
              <a:t>#Histogram</a:t>
            </a:r>
          </a:p>
          <a:p>
            <a:r>
              <a:rPr lang="en-IN" sz="2000" dirty="0"/>
              <a:t>sns.histplot(x='Deaths', data=data, kde=True, hue='Union Territory') </a:t>
            </a:r>
          </a:p>
          <a:p>
            <a:r>
              <a:rPr lang="en-IN" sz="2000" dirty="0"/>
              <a:t>plt.show()</a:t>
            </a:r>
          </a:p>
        </p:txBody>
      </p:sp>
      <p:sp>
        <p:nvSpPr>
          <p:cNvPr id="2" name="Slide Number Placeholder 1">
            <a:extLst>
              <a:ext uri="{FF2B5EF4-FFF2-40B4-BE49-F238E27FC236}">
                <a16:creationId xmlns:a16="http://schemas.microsoft.com/office/drawing/2014/main" xmlns="" id="{890C3E1B-CCB8-4002-AE8D-F87B27F893A9}"/>
              </a:ext>
            </a:extLst>
          </p:cNvPr>
          <p:cNvSpPr>
            <a:spLocks noGrp="1"/>
          </p:cNvSpPr>
          <p:nvPr>
            <p:ph type="sldNum" sz="quarter" idx="12"/>
          </p:nvPr>
        </p:nvSpPr>
        <p:spPr/>
        <p:txBody>
          <a:bodyPr/>
          <a:lstStyle/>
          <a:p>
            <a:fld id="{140BF5DB-5E5B-4F18-8FDD-28B31452F703}" type="slidenum">
              <a:rPr lang="en-IN" sz="1400" smtClean="0">
                <a:solidFill>
                  <a:schemeClr val="tx1"/>
                </a:solidFill>
              </a:rPr>
              <a:t>36</a:t>
            </a:fld>
            <a:endParaRPr lang="en-IN" sz="1400" dirty="0">
              <a:solidFill>
                <a:schemeClr val="tx1"/>
              </a:solidFill>
            </a:endParaRPr>
          </a:p>
        </p:txBody>
      </p:sp>
    </p:spTree>
    <p:extLst>
      <p:ext uri="{BB962C8B-B14F-4D97-AF65-F5344CB8AC3E}">
        <p14:creationId xmlns:p14="http://schemas.microsoft.com/office/powerpoint/2010/main" val="1967264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195"/>
                                        </p:tgtEl>
                                        <p:attrNameLst>
                                          <p:attrName>style.visibility</p:attrName>
                                        </p:attrNameLst>
                                      </p:cBhvr>
                                      <p:to>
                                        <p:strVal val="visible"/>
                                      </p:to>
                                    </p:set>
                                    <p:animEffect transition="in" filter="fade">
                                      <p:cBhvr>
                                        <p:cTn id="14" dur="1000"/>
                                        <p:tgtEl>
                                          <p:spTgt spid="8195"/>
                                        </p:tgtEl>
                                      </p:cBhvr>
                                    </p:animEffect>
                                    <p:anim calcmode="lin" valueType="num">
                                      <p:cBhvr>
                                        <p:cTn id="15" dur="1000" fill="hold"/>
                                        <p:tgtEl>
                                          <p:spTgt spid="8195"/>
                                        </p:tgtEl>
                                        <p:attrNameLst>
                                          <p:attrName>ppt_x</p:attrName>
                                        </p:attrNameLst>
                                      </p:cBhvr>
                                      <p:tavLst>
                                        <p:tav tm="0">
                                          <p:val>
                                            <p:strVal val="#ppt_x"/>
                                          </p:val>
                                        </p:tav>
                                        <p:tav tm="100000">
                                          <p:val>
                                            <p:strVal val="#ppt_x"/>
                                          </p:val>
                                        </p:tav>
                                      </p:tavLst>
                                    </p:anim>
                                    <p:anim calcmode="lin" valueType="num">
                                      <p:cBhvr>
                                        <p:cTn id="16" dur="1000" fill="hold"/>
                                        <p:tgtEl>
                                          <p:spTgt spid="81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C00000">
            <a:alpha val="35000"/>
          </a:srgbClr>
        </a:solidFill>
        <a:effectLst/>
      </p:bgPr>
    </p:bg>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8833" y="1941341"/>
            <a:ext cx="5757148" cy="4095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4404683" y="336229"/>
            <a:ext cx="4104777" cy="1323439"/>
          </a:xfrm>
          <a:prstGeom prst="rect">
            <a:avLst/>
          </a:prstGeom>
          <a:solidFill>
            <a:srgbClr val="DEF6FE"/>
          </a:solidFill>
        </p:spPr>
        <p:txBody>
          <a:bodyPr wrap="square">
            <a:spAutoFit/>
          </a:bodyPr>
          <a:lstStyle/>
          <a:p>
            <a:endParaRPr lang="en-IN" sz="2000" dirty="0"/>
          </a:p>
          <a:p>
            <a:r>
              <a:rPr lang="en-IN" sz="2000" u="sng" dirty="0"/>
              <a:t>#Heat map</a:t>
            </a:r>
          </a:p>
          <a:p>
            <a:r>
              <a:rPr lang="en-IN" sz="2000" dirty="0"/>
              <a:t>sns.heatmap(data.corr(),annot=True)</a:t>
            </a:r>
          </a:p>
          <a:p>
            <a:endParaRPr lang="en-IN" sz="2000" dirty="0"/>
          </a:p>
        </p:txBody>
      </p:sp>
      <p:sp>
        <p:nvSpPr>
          <p:cNvPr id="2" name="Slide Number Placeholder 1">
            <a:extLst>
              <a:ext uri="{FF2B5EF4-FFF2-40B4-BE49-F238E27FC236}">
                <a16:creationId xmlns:a16="http://schemas.microsoft.com/office/drawing/2014/main" xmlns="" id="{E9C008DD-C66E-4929-B1EF-2E823D892E6E}"/>
              </a:ext>
            </a:extLst>
          </p:cNvPr>
          <p:cNvSpPr>
            <a:spLocks noGrp="1"/>
          </p:cNvSpPr>
          <p:nvPr>
            <p:ph type="sldNum" sz="quarter" idx="12"/>
          </p:nvPr>
        </p:nvSpPr>
        <p:spPr>
          <a:xfrm>
            <a:off x="8779803" y="6270773"/>
            <a:ext cx="2844800" cy="365125"/>
          </a:xfrm>
        </p:spPr>
        <p:txBody>
          <a:bodyPr/>
          <a:lstStyle/>
          <a:p>
            <a:fld id="{140BF5DB-5E5B-4F18-8FDD-28B31452F703}" type="slidenum">
              <a:rPr lang="en-IN" sz="1400" smtClean="0">
                <a:solidFill>
                  <a:schemeClr val="tx1"/>
                </a:solidFill>
              </a:rPr>
              <a:t>37</a:t>
            </a:fld>
            <a:endParaRPr lang="en-IN" sz="1400" dirty="0">
              <a:solidFill>
                <a:schemeClr val="tx1"/>
              </a:solidFill>
            </a:endParaRPr>
          </a:p>
        </p:txBody>
      </p:sp>
    </p:spTree>
    <p:extLst>
      <p:ext uri="{BB962C8B-B14F-4D97-AF65-F5344CB8AC3E}">
        <p14:creationId xmlns:p14="http://schemas.microsoft.com/office/powerpoint/2010/main" val="371276010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xmlns="" id="{3BDBC526-6DCD-4FF6-8395-D8C22E46E52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613998" y="5334748"/>
            <a:ext cx="678135" cy="990000"/>
            <a:chOff x="10490969" y="1448827"/>
            <a:chExt cx="678135" cy="990000"/>
          </a:xfrm>
        </p:grpSpPr>
        <p:sp>
          <p:nvSpPr>
            <p:cNvPr id="21" name="Freeform: Shape 20">
              <a:extLst>
                <a:ext uri="{FF2B5EF4-FFF2-40B4-BE49-F238E27FC236}">
                  <a16:creationId xmlns:a16="http://schemas.microsoft.com/office/drawing/2014/main" xmlns="" id="{02ECB475-568C-47AC-B16D-2E202DEB2DE0}"/>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xmlns="" id="{080D8764-525A-441E-B58F-068E82F0971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xmlns="" id="{11196109-6F2B-4738-B2FC-2CCC753AABD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Shape 23">
              <a:extLst>
                <a:ext uri="{FF2B5EF4-FFF2-40B4-BE49-F238E27FC236}">
                  <a16:creationId xmlns:a16="http://schemas.microsoft.com/office/drawing/2014/main" xmlns="" id="{F7E468C2-69B8-470B-85E3-801A3CB1D7E2}"/>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6" name="Rectangle 25">
            <a:extLst>
              <a:ext uri="{FF2B5EF4-FFF2-40B4-BE49-F238E27FC236}">
                <a16:creationId xmlns:a16="http://schemas.microsoft.com/office/drawing/2014/main" xmlns="" id="{A5931BE0-4B93-4D6C-878E-ACC59D6B45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xmlns="" id="{E1E7D98D-6710-41D2-B258-E1A1059D29F8}"/>
              </a:ext>
            </a:extLst>
          </p:cNvPr>
          <p:cNvSpPr>
            <a:spLocks noGrp="1"/>
          </p:cNvSpPr>
          <p:nvPr>
            <p:ph type="sldNum" sz="quarter" idx="12"/>
          </p:nvPr>
        </p:nvSpPr>
        <p:spPr>
          <a:xfrm>
            <a:off x="10228603" y="6338262"/>
            <a:ext cx="1692274" cy="337822"/>
          </a:xfrm>
        </p:spPr>
        <p:txBody>
          <a:bodyPr vert="horz" wrap="square" lIns="0" tIns="0" rIns="0" bIns="0" rtlCol="0" anchor="ctr">
            <a:normAutofit/>
          </a:bodyPr>
          <a:lstStyle/>
          <a:p>
            <a:pPr>
              <a:spcAft>
                <a:spcPts val="600"/>
              </a:spcAft>
            </a:pPr>
            <a:fld id="{DBA1B0FB-D917-4C8C-928F-313BD683BF39}" type="slidenum">
              <a:rPr lang="en-US" sz="1600" b="1" smtClean="0">
                <a:solidFill>
                  <a:schemeClr val="tx1">
                    <a:alpha val="80000"/>
                  </a:schemeClr>
                </a:solidFill>
              </a:rPr>
              <a:pPr>
                <a:spcAft>
                  <a:spcPts val="600"/>
                </a:spcAft>
              </a:pPr>
              <a:t>38</a:t>
            </a:fld>
            <a:endParaRPr lang="en-US" sz="1600" b="1" dirty="0">
              <a:solidFill>
                <a:schemeClr val="tx1">
                  <a:alpha val="80000"/>
                </a:schemeClr>
              </a:solidFill>
            </a:endParaRPr>
          </a:p>
        </p:txBody>
      </p:sp>
      <p:sp>
        <p:nvSpPr>
          <p:cNvPr id="2" name="TextBox 1">
            <a:extLst>
              <a:ext uri="{FF2B5EF4-FFF2-40B4-BE49-F238E27FC236}">
                <a16:creationId xmlns:a16="http://schemas.microsoft.com/office/drawing/2014/main" xmlns="" id="{9784EC63-B57B-44D0-AFFD-B42CD47F5080}"/>
              </a:ext>
            </a:extLst>
          </p:cNvPr>
          <p:cNvSpPr txBox="1"/>
          <p:nvPr/>
        </p:nvSpPr>
        <p:spPr>
          <a:xfrm>
            <a:off x="4658139" y="235923"/>
            <a:ext cx="2875722" cy="584775"/>
          </a:xfrm>
          <a:prstGeom prst="rect">
            <a:avLst/>
          </a:prstGeom>
          <a:gradFill>
            <a:gsLst>
              <a:gs pos="0">
                <a:schemeClr val="accent1">
                  <a:lumMod val="5000"/>
                  <a:lumOff val="95000"/>
                </a:schemeClr>
              </a:gs>
              <a:gs pos="0">
                <a:schemeClr val="tx2">
                  <a:lumMod val="90000"/>
                </a:schemeClr>
              </a:gs>
              <a:gs pos="100000">
                <a:srgbClr val="F7FE97"/>
              </a:gs>
              <a:gs pos="100000">
                <a:schemeClr val="tx2">
                  <a:lumMod val="75000"/>
                </a:schemeClr>
              </a:gs>
            </a:gsLst>
            <a:lin ang="5400000" scaled="1"/>
          </a:gradFill>
        </p:spPr>
        <p:txBody>
          <a:bodyPr wrap="square" rtlCol="0">
            <a:spAutoFit/>
          </a:bodyPr>
          <a:lstStyle/>
          <a:p>
            <a:pPr algn="ctr"/>
            <a:r>
              <a:rPr lang="en-US" sz="3200" b="1" dirty="0">
                <a:solidFill>
                  <a:schemeClr val="bg1"/>
                </a:solidFill>
                <a:latin typeface="Cavolini" panose="03000502040302020204" pitchFamily="66" charset="0"/>
                <a:cs typeface="Cavolini" panose="03000502040302020204" pitchFamily="66" charset="0"/>
              </a:rPr>
              <a:t>TABLEAU</a:t>
            </a:r>
            <a:r>
              <a:rPr lang="en-US" sz="3200" b="1" dirty="0">
                <a:highlight>
                  <a:srgbClr val="008080"/>
                </a:highlight>
                <a:latin typeface="Cavolini" panose="03000502040302020204" pitchFamily="66" charset="0"/>
                <a:cs typeface="Cavolini" panose="03000502040302020204" pitchFamily="66" charset="0"/>
              </a:rPr>
              <a:t>  </a:t>
            </a:r>
          </a:p>
        </p:txBody>
      </p:sp>
      <p:sp>
        <p:nvSpPr>
          <p:cNvPr id="3" name="TextBox 2">
            <a:extLst>
              <a:ext uri="{FF2B5EF4-FFF2-40B4-BE49-F238E27FC236}">
                <a16:creationId xmlns:a16="http://schemas.microsoft.com/office/drawing/2014/main" xmlns="" id="{A334FB73-615E-40DE-93F4-E8EA5759279B}"/>
              </a:ext>
            </a:extLst>
          </p:cNvPr>
          <p:cNvSpPr txBox="1"/>
          <p:nvPr/>
        </p:nvSpPr>
        <p:spPr>
          <a:xfrm>
            <a:off x="673430" y="1056621"/>
            <a:ext cx="10809513" cy="5170646"/>
          </a:xfrm>
          <a:prstGeom prst="rect">
            <a:avLst/>
          </a:prstGeom>
          <a:gradFill>
            <a:gsLst>
              <a:gs pos="0">
                <a:schemeClr val="accent1">
                  <a:lumMod val="5000"/>
                  <a:lumOff val="95000"/>
                </a:schemeClr>
              </a:gs>
              <a:gs pos="0">
                <a:schemeClr val="tx2">
                  <a:lumMod val="90000"/>
                </a:schemeClr>
              </a:gs>
              <a:gs pos="100000">
                <a:srgbClr val="F7FE97"/>
              </a:gs>
              <a:gs pos="100000">
                <a:schemeClr val="tx2">
                  <a:lumMod val="75000"/>
                </a:schemeClr>
              </a:gs>
            </a:gsLst>
            <a:lin ang="5400000" scaled="1"/>
          </a:gradFill>
        </p:spPr>
        <p:txBody>
          <a:bodyPr wrap="square" rtlCol="0">
            <a:spAutoFit/>
          </a:bodyPr>
          <a:lstStyle/>
          <a:p>
            <a:pPr algn="just"/>
            <a:r>
              <a:rPr lang="en-US" sz="2400" i="0" dirty="0">
                <a:solidFill>
                  <a:schemeClr val="bg1"/>
                </a:solidFill>
                <a:effectLst/>
              </a:rPr>
              <a:t>Tableau is a powerful tool used for data analysis, visualization. It allows creating amazing and interactive visualization and that too without coding. Tableau is very famous as it can take in data and produce the required data visualization output in a very short time.</a:t>
            </a:r>
          </a:p>
          <a:p>
            <a:pPr algn="just"/>
            <a:endParaRPr lang="en-US" sz="2400" dirty="0">
              <a:solidFill>
                <a:schemeClr val="bg1"/>
              </a:solidFill>
            </a:endParaRPr>
          </a:p>
          <a:p>
            <a:pPr algn="just"/>
            <a:r>
              <a:rPr lang="en-US" sz="2400" i="0" dirty="0">
                <a:solidFill>
                  <a:schemeClr val="bg1"/>
                </a:solidFill>
                <a:effectLst/>
              </a:rPr>
              <a:t>Tableau is the fastly growing and powerful data visualization tool. It is a business intelligence tool which helps us to analyze the raw data in the form of the visual manner; it may be a graph, report, etc.</a:t>
            </a:r>
          </a:p>
          <a:p>
            <a:pPr algn="just"/>
            <a:endParaRPr lang="en-US" sz="2400" i="0" dirty="0">
              <a:solidFill>
                <a:schemeClr val="bg1"/>
              </a:solidFill>
              <a:effectLst/>
            </a:endParaRPr>
          </a:p>
          <a:p>
            <a:pPr algn="just"/>
            <a:r>
              <a:rPr lang="en-US" sz="2400" i="0" dirty="0">
                <a:solidFill>
                  <a:schemeClr val="bg1"/>
                </a:solidFill>
                <a:effectLst/>
              </a:rPr>
              <a:t>Data analysis is very fast with Tableau, and the visualizations created are in the form of worksheets and dashboards. Any professional can understand the data created using Tableau. Tableau software doesn't require any technical or any programming skills to operate. Tableau is easy and fast for creating visual dashboards.</a:t>
            </a:r>
          </a:p>
          <a:p>
            <a:pPr algn="just"/>
            <a:endParaRPr lang="en-US" b="1" i="0" dirty="0">
              <a:solidFill>
                <a:srgbClr val="202124"/>
              </a:solidFill>
              <a:effectLst/>
              <a:latin typeface="arial" panose="020B0604020202020204" pitchFamily="34" charset="0"/>
            </a:endParaRPr>
          </a:p>
        </p:txBody>
      </p:sp>
    </p:spTree>
    <p:extLst>
      <p:ext uri="{BB962C8B-B14F-4D97-AF65-F5344CB8AC3E}">
        <p14:creationId xmlns:p14="http://schemas.microsoft.com/office/powerpoint/2010/main" val="249374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anim calcmode="lin" valueType="num">
                                      <p:cBhvr>
                                        <p:cTn id="1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xmlns="" id="{3BDBC526-6DCD-4FF6-8395-D8C22E46E52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613998" y="5334748"/>
            <a:ext cx="678135" cy="990000"/>
            <a:chOff x="10490969" y="1448827"/>
            <a:chExt cx="678135" cy="990000"/>
          </a:xfrm>
        </p:grpSpPr>
        <p:sp>
          <p:nvSpPr>
            <p:cNvPr id="21" name="Freeform: Shape 20">
              <a:extLst>
                <a:ext uri="{FF2B5EF4-FFF2-40B4-BE49-F238E27FC236}">
                  <a16:creationId xmlns:a16="http://schemas.microsoft.com/office/drawing/2014/main" xmlns="" id="{02ECB475-568C-47AC-B16D-2E202DEB2DE0}"/>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xmlns="" id="{080D8764-525A-441E-B58F-068E82F0971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xmlns="" id="{11196109-6F2B-4738-B2FC-2CCC753AABD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Shape 23">
              <a:extLst>
                <a:ext uri="{FF2B5EF4-FFF2-40B4-BE49-F238E27FC236}">
                  <a16:creationId xmlns:a16="http://schemas.microsoft.com/office/drawing/2014/main" xmlns="" id="{F7E468C2-69B8-470B-85E3-801A3CB1D7E2}"/>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6" name="Rectangle 25">
            <a:extLst>
              <a:ext uri="{FF2B5EF4-FFF2-40B4-BE49-F238E27FC236}">
                <a16:creationId xmlns:a16="http://schemas.microsoft.com/office/drawing/2014/main" xmlns="" id="{A5931BE0-4B93-4D6C-878E-ACC59D6B45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xmlns="" id="{E1E7D98D-6710-41D2-B258-E1A1059D29F8}"/>
              </a:ext>
            </a:extLst>
          </p:cNvPr>
          <p:cNvSpPr>
            <a:spLocks noGrp="1"/>
          </p:cNvSpPr>
          <p:nvPr>
            <p:ph type="sldNum" sz="quarter" idx="12"/>
          </p:nvPr>
        </p:nvSpPr>
        <p:spPr>
          <a:xfrm>
            <a:off x="10377806" y="6521280"/>
            <a:ext cx="1692274" cy="337822"/>
          </a:xfrm>
        </p:spPr>
        <p:txBody>
          <a:bodyPr vert="horz" wrap="square" lIns="0" tIns="0" rIns="0" bIns="0" rtlCol="0" anchor="ctr">
            <a:normAutofit/>
          </a:bodyPr>
          <a:lstStyle/>
          <a:p>
            <a:pPr>
              <a:spcAft>
                <a:spcPts val="600"/>
              </a:spcAft>
            </a:pPr>
            <a:fld id="{DBA1B0FB-D917-4C8C-928F-313BD683BF39}" type="slidenum">
              <a:rPr lang="en-US" sz="1600" b="1" smtClean="0">
                <a:solidFill>
                  <a:schemeClr val="tx1">
                    <a:alpha val="80000"/>
                  </a:schemeClr>
                </a:solidFill>
              </a:rPr>
              <a:pPr>
                <a:spcAft>
                  <a:spcPts val="600"/>
                </a:spcAft>
              </a:pPr>
              <a:t>39</a:t>
            </a:fld>
            <a:endParaRPr lang="en-US" sz="1600" b="1" dirty="0">
              <a:solidFill>
                <a:schemeClr val="tx1">
                  <a:alpha val="80000"/>
                </a:schemeClr>
              </a:solidFill>
            </a:endParaRPr>
          </a:p>
        </p:txBody>
      </p:sp>
      <p:pic>
        <p:nvPicPr>
          <p:cNvPr id="7" name="Picture 6">
            <a:extLst>
              <a:ext uri="{FF2B5EF4-FFF2-40B4-BE49-F238E27FC236}">
                <a16:creationId xmlns:a16="http://schemas.microsoft.com/office/drawing/2014/main" xmlns="" id="{F5DCC859-C7FF-4EA1-A044-A86B4584892D}"/>
              </a:ext>
            </a:extLst>
          </p:cNvPr>
          <p:cNvPicPr>
            <a:picLocks noChangeAspect="1"/>
          </p:cNvPicPr>
          <p:nvPr/>
        </p:nvPicPr>
        <p:blipFill rotWithShape="1">
          <a:blip r:embed="rId3"/>
          <a:srcRect b="602"/>
          <a:stretch/>
        </p:blipFill>
        <p:spPr>
          <a:xfrm>
            <a:off x="0" y="0"/>
            <a:ext cx="12192000" cy="6521280"/>
          </a:xfrm>
          <a:prstGeom prst="rect">
            <a:avLst/>
          </a:prstGeom>
        </p:spPr>
      </p:pic>
    </p:spTree>
    <p:extLst>
      <p:ext uri="{BB962C8B-B14F-4D97-AF65-F5344CB8AC3E}">
        <p14:creationId xmlns:p14="http://schemas.microsoft.com/office/powerpoint/2010/main" val="24724991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xmlns="" id="{3BDBC526-6DCD-4FF6-8395-D8C22E46E52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613998" y="5334748"/>
            <a:ext cx="678135" cy="990000"/>
            <a:chOff x="10490969" y="1448827"/>
            <a:chExt cx="678135" cy="990000"/>
          </a:xfrm>
        </p:grpSpPr>
        <p:sp>
          <p:nvSpPr>
            <p:cNvPr id="21" name="Freeform: Shape 20">
              <a:extLst>
                <a:ext uri="{FF2B5EF4-FFF2-40B4-BE49-F238E27FC236}">
                  <a16:creationId xmlns:a16="http://schemas.microsoft.com/office/drawing/2014/main" xmlns="" id="{02ECB475-568C-47AC-B16D-2E202DEB2DE0}"/>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xmlns="" id="{080D8764-525A-441E-B58F-068E82F0971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xmlns="" id="{11196109-6F2B-4738-B2FC-2CCC753AABD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Shape 23">
              <a:extLst>
                <a:ext uri="{FF2B5EF4-FFF2-40B4-BE49-F238E27FC236}">
                  <a16:creationId xmlns:a16="http://schemas.microsoft.com/office/drawing/2014/main" xmlns="" id="{F7E468C2-69B8-470B-85E3-801A3CB1D7E2}"/>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6" name="Rectangle 25">
            <a:extLst>
              <a:ext uri="{FF2B5EF4-FFF2-40B4-BE49-F238E27FC236}">
                <a16:creationId xmlns:a16="http://schemas.microsoft.com/office/drawing/2014/main" xmlns="" id="{A5931BE0-4B93-4D6C-878E-ACC59D6B45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xmlns="" id="{40F1DF5B-353A-4270-8C10-6A1509441174}"/>
              </a:ext>
            </a:extLst>
          </p:cNvPr>
          <p:cNvSpPr>
            <a:spLocks noGrp="1"/>
          </p:cNvSpPr>
          <p:nvPr>
            <p:ph type="ctrTitle"/>
          </p:nvPr>
        </p:nvSpPr>
        <p:spPr>
          <a:xfrm>
            <a:off x="0" y="506842"/>
            <a:ext cx="12192000" cy="702365"/>
          </a:xfrm>
        </p:spPr>
        <p:txBody>
          <a:bodyPr vert="horz" wrap="square" lIns="0" tIns="0" rIns="0" bIns="0" rtlCol="0" anchor="b" anchorCtr="0">
            <a:noAutofit/>
          </a:bodyPr>
          <a:lstStyle/>
          <a:p>
            <a:pPr algn="ctr">
              <a:lnSpc>
                <a:spcPct val="100000"/>
              </a:lnSpc>
            </a:pPr>
            <a:r>
              <a:rPr lang="en-US" sz="3600" b="1" u="sng" dirty="0">
                <a:solidFill>
                  <a:schemeClr val="accent2">
                    <a:lumMod val="60000"/>
                    <a:lumOff val="40000"/>
                  </a:schemeClr>
                </a:solidFill>
              </a:rPr>
              <a:t>TOOLS USED TO CREATE DASHBOARD</a:t>
            </a:r>
          </a:p>
        </p:txBody>
      </p:sp>
      <p:sp>
        <p:nvSpPr>
          <p:cNvPr id="4" name="Slide Number Placeholder 3">
            <a:extLst>
              <a:ext uri="{FF2B5EF4-FFF2-40B4-BE49-F238E27FC236}">
                <a16:creationId xmlns:a16="http://schemas.microsoft.com/office/drawing/2014/main" xmlns="" id="{E1E7D98D-6710-41D2-B258-E1A1059D29F8}"/>
              </a:ext>
            </a:extLst>
          </p:cNvPr>
          <p:cNvSpPr>
            <a:spLocks noGrp="1"/>
          </p:cNvSpPr>
          <p:nvPr>
            <p:ph type="sldNum" sz="quarter" idx="12"/>
          </p:nvPr>
        </p:nvSpPr>
        <p:spPr>
          <a:xfrm>
            <a:off x="9983074" y="6273381"/>
            <a:ext cx="1692274" cy="350788"/>
          </a:xfrm>
        </p:spPr>
        <p:txBody>
          <a:bodyPr vert="horz" wrap="square" lIns="0" tIns="0" rIns="0" bIns="0" rtlCol="0" anchor="ctr">
            <a:normAutofit/>
          </a:bodyPr>
          <a:lstStyle/>
          <a:p>
            <a:pPr>
              <a:spcAft>
                <a:spcPts val="600"/>
              </a:spcAft>
            </a:pPr>
            <a:fld id="{DBA1B0FB-D917-4C8C-928F-313BD683BF39}" type="slidenum">
              <a:rPr lang="en-US" sz="1600" b="1" smtClean="0">
                <a:solidFill>
                  <a:schemeClr val="tx1">
                    <a:alpha val="80000"/>
                  </a:schemeClr>
                </a:solidFill>
              </a:rPr>
              <a:pPr>
                <a:spcAft>
                  <a:spcPts val="600"/>
                </a:spcAft>
              </a:pPr>
              <a:t>4</a:t>
            </a:fld>
            <a:endParaRPr lang="en-US" sz="1600" b="1" dirty="0">
              <a:solidFill>
                <a:schemeClr val="tx1">
                  <a:alpha val="80000"/>
                </a:schemeClr>
              </a:solidFill>
            </a:endParaRPr>
          </a:p>
        </p:txBody>
      </p:sp>
      <p:sp>
        <p:nvSpPr>
          <p:cNvPr id="2" name="TextBox 1">
            <a:extLst>
              <a:ext uri="{FF2B5EF4-FFF2-40B4-BE49-F238E27FC236}">
                <a16:creationId xmlns:a16="http://schemas.microsoft.com/office/drawing/2014/main" xmlns="" id="{C1BB5470-E982-4632-8C68-AB96002E3D24}"/>
              </a:ext>
            </a:extLst>
          </p:cNvPr>
          <p:cNvSpPr txBox="1"/>
          <p:nvPr/>
        </p:nvSpPr>
        <p:spPr>
          <a:xfrm>
            <a:off x="1163943" y="1773253"/>
            <a:ext cx="10511405" cy="2554545"/>
          </a:xfrm>
          <a:prstGeom prst="rect">
            <a:avLst/>
          </a:prstGeom>
          <a:noFill/>
        </p:spPr>
        <p:txBody>
          <a:bodyPr wrap="square" rtlCol="0">
            <a:spAutoFit/>
          </a:bodyPr>
          <a:lstStyle/>
          <a:p>
            <a:pPr marL="342900" indent="-342900">
              <a:buFont typeface="+mj-lt"/>
              <a:buAutoNum type="arabicPeriod"/>
            </a:pPr>
            <a:r>
              <a:rPr lang="en-US" sz="4000" dirty="0"/>
              <a:t> POWER BI</a:t>
            </a:r>
          </a:p>
          <a:p>
            <a:pPr marL="342900" indent="-342900">
              <a:buFont typeface="+mj-lt"/>
              <a:buAutoNum type="arabicPeriod"/>
            </a:pPr>
            <a:r>
              <a:rPr lang="en-US" sz="4000" dirty="0"/>
              <a:t> SAS TOOL</a:t>
            </a:r>
          </a:p>
          <a:p>
            <a:pPr marL="342900" indent="-342900">
              <a:buFont typeface="+mj-lt"/>
              <a:buAutoNum type="arabicPeriod"/>
            </a:pPr>
            <a:r>
              <a:rPr lang="en-US" sz="4000" dirty="0"/>
              <a:t> PYTHON</a:t>
            </a:r>
          </a:p>
          <a:p>
            <a:pPr marL="342900" indent="-342900">
              <a:buFont typeface="+mj-lt"/>
              <a:buAutoNum type="arabicPeriod"/>
            </a:pPr>
            <a:r>
              <a:rPr lang="en-US" sz="4000" dirty="0"/>
              <a:t> TABLEAU</a:t>
            </a:r>
          </a:p>
        </p:txBody>
      </p:sp>
    </p:spTree>
    <p:extLst>
      <p:ext uri="{BB962C8B-B14F-4D97-AF65-F5344CB8AC3E}">
        <p14:creationId xmlns:p14="http://schemas.microsoft.com/office/powerpoint/2010/main" val="335658290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xmlns="" id="{3BDBC526-6DCD-4FF6-8395-D8C22E46E52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613998" y="5334748"/>
            <a:ext cx="678135" cy="990000"/>
            <a:chOff x="10490969" y="1448827"/>
            <a:chExt cx="678135" cy="990000"/>
          </a:xfrm>
        </p:grpSpPr>
        <p:sp>
          <p:nvSpPr>
            <p:cNvPr id="21" name="Freeform: Shape 20">
              <a:extLst>
                <a:ext uri="{FF2B5EF4-FFF2-40B4-BE49-F238E27FC236}">
                  <a16:creationId xmlns:a16="http://schemas.microsoft.com/office/drawing/2014/main" xmlns="" id="{02ECB475-568C-47AC-B16D-2E202DEB2DE0}"/>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xmlns="" id="{080D8764-525A-441E-B58F-068E82F0971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xmlns="" id="{11196109-6F2B-4738-B2FC-2CCC753AABD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Shape 23">
              <a:extLst>
                <a:ext uri="{FF2B5EF4-FFF2-40B4-BE49-F238E27FC236}">
                  <a16:creationId xmlns:a16="http://schemas.microsoft.com/office/drawing/2014/main" xmlns="" id="{F7E468C2-69B8-470B-85E3-801A3CB1D7E2}"/>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6" name="Rectangle 25">
            <a:extLst>
              <a:ext uri="{FF2B5EF4-FFF2-40B4-BE49-F238E27FC236}">
                <a16:creationId xmlns:a16="http://schemas.microsoft.com/office/drawing/2014/main" xmlns="" id="{A5931BE0-4B93-4D6C-878E-ACC59D6B45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xmlns="" id="{E1E7D98D-6710-41D2-B258-E1A1059D29F8}"/>
              </a:ext>
            </a:extLst>
          </p:cNvPr>
          <p:cNvSpPr>
            <a:spLocks noGrp="1"/>
          </p:cNvSpPr>
          <p:nvPr>
            <p:ph type="sldNum" sz="quarter" idx="12"/>
          </p:nvPr>
        </p:nvSpPr>
        <p:spPr>
          <a:xfrm>
            <a:off x="10371811" y="6436521"/>
            <a:ext cx="1692274" cy="337822"/>
          </a:xfrm>
        </p:spPr>
        <p:txBody>
          <a:bodyPr vert="horz" wrap="square" lIns="0" tIns="0" rIns="0" bIns="0" rtlCol="0" anchor="ctr">
            <a:normAutofit/>
          </a:bodyPr>
          <a:lstStyle/>
          <a:p>
            <a:pPr>
              <a:spcAft>
                <a:spcPts val="600"/>
              </a:spcAft>
            </a:pPr>
            <a:fld id="{DBA1B0FB-D917-4C8C-928F-313BD683BF39}" type="slidenum">
              <a:rPr lang="en-US" sz="1600" b="1" smtClean="0">
                <a:solidFill>
                  <a:schemeClr val="tx1">
                    <a:alpha val="80000"/>
                  </a:schemeClr>
                </a:solidFill>
              </a:rPr>
              <a:pPr>
                <a:spcAft>
                  <a:spcPts val="600"/>
                </a:spcAft>
              </a:pPr>
              <a:t>40</a:t>
            </a:fld>
            <a:endParaRPr lang="en-US" sz="1600" b="1" dirty="0">
              <a:solidFill>
                <a:schemeClr val="tx1">
                  <a:alpha val="80000"/>
                </a:schemeClr>
              </a:solidFill>
            </a:endParaRPr>
          </a:p>
        </p:txBody>
      </p:sp>
      <p:sp>
        <p:nvSpPr>
          <p:cNvPr id="3" name="TextBox 2">
            <a:extLst>
              <a:ext uri="{FF2B5EF4-FFF2-40B4-BE49-F238E27FC236}">
                <a16:creationId xmlns:a16="http://schemas.microsoft.com/office/drawing/2014/main" xmlns="" id="{A334FB73-615E-40DE-93F4-E8EA5759279B}"/>
              </a:ext>
            </a:extLst>
          </p:cNvPr>
          <p:cNvSpPr txBox="1"/>
          <p:nvPr/>
        </p:nvSpPr>
        <p:spPr>
          <a:xfrm>
            <a:off x="8083826" y="1188244"/>
            <a:ext cx="3635091" cy="1015663"/>
          </a:xfrm>
          <a:prstGeom prst="rect">
            <a:avLst/>
          </a:prstGeom>
          <a:gradFill>
            <a:gsLst>
              <a:gs pos="0">
                <a:schemeClr val="accent1">
                  <a:lumMod val="5000"/>
                  <a:lumOff val="95000"/>
                </a:schemeClr>
              </a:gs>
              <a:gs pos="0">
                <a:schemeClr val="tx2">
                  <a:lumMod val="90000"/>
                </a:schemeClr>
              </a:gs>
              <a:gs pos="100000">
                <a:srgbClr val="F7FE97"/>
              </a:gs>
              <a:gs pos="100000">
                <a:schemeClr val="tx2">
                  <a:lumMod val="75000"/>
                </a:schemeClr>
              </a:gs>
            </a:gsLst>
            <a:lin ang="5400000" scaled="1"/>
          </a:gradFill>
        </p:spPr>
        <p:txBody>
          <a:bodyPr wrap="square" rtlCol="0">
            <a:spAutoFit/>
          </a:bodyPr>
          <a:lstStyle/>
          <a:p>
            <a:pPr algn="just"/>
            <a:r>
              <a:rPr lang="en-US" sz="2000" dirty="0">
                <a:solidFill>
                  <a:srgbClr val="202124"/>
                </a:solidFill>
              </a:rPr>
              <a:t>This is a lollipop chart which shows the States having top 10 COVID-19 confirmed cases.</a:t>
            </a:r>
            <a:endParaRPr lang="en-US" sz="2000" i="0" dirty="0">
              <a:solidFill>
                <a:srgbClr val="202124"/>
              </a:solidFill>
              <a:effectLst/>
            </a:endParaRPr>
          </a:p>
        </p:txBody>
      </p:sp>
      <p:pic>
        <p:nvPicPr>
          <p:cNvPr id="6" name="Picture 5">
            <a:extLst>
              <a:ext uri="{FF2B5EF4-FFF2-40B4-BE49-F238E27FC236}">
                <a16:creationId xmlns:a16="http://schemas.microsoft.com/office/drawing/2014/main" xmlns="" id="{C15E908B-FEA6-491A-8829-F8358291372B}"/>
              </a:ext>
            </a:extLst>
          </p:cNvPr>
          <p:cNvPicPr>
            <a:picLocks noChangeAspect="1"/>
          </p:cNvPicPr>
          <p:nvPr/>
        </p:nvPicPr>
        <p:blipFill>
          <a:blip r:embed="rId3"/>
          <a:stretch>
            <a:fillRect/>
          </a:stretch>
        </p:blipFill>
        <p:spPr>
          <a:xfrm>
            <a:off x="181484" y="153856"/>
            <a:ext cx="5914516" cy="3084443"/>
          </a:xfrm>
          <a:prstGeom prst="rect">
            <a:avLst/>
          </a:prstGeom>
        </p:spPr>
      </p:pic>
      <p:pic>
        <p:nvPicPr>
          <p:cNvPr id="8" name="Picture 7">
            <a:extLst>
              <a:ext uri="{FF2B5EF4-FFF2-40B4-BE49-F238E27FC236}">
                <a16:creationId xmlns:a16="http://schemas.microsoft.com/office/drawing/2014/main" xmlns="" id="{F8CC3587-C33B-47B1-9E43-BF8587846590}"/>
              </a:ext>
            </a:extLst>
          </p:cNvPr>
          <p:cNvPicPr>
            <a:picLocks noChangeAspect="1"/>
          </p:cNvPicPr>
          <p:nvPr/>
        </p:nvPicPr>
        <p:blipFill>
          <a:blip r:embed="rId4"/>
          <a:stretch>
            <a:fillRect/>
          </a:stretch>
        </p:blipFill>
        <p:spPr>
          <a:xfrm>
            <a:off x="6115668" y="3238299"/>
            <a:ext cx="5712443" cy="3114565"/>
          </a:xfrm>
          <a:prstGeom prst="rect">
            <a:avLst/>
          </a:prstGeom>
        </p:spPr>
      </p:pic>
      <p:sp>
        <p:nvSpPr>
          <p:cNvPr id="15" name="TextBox 14">
            <a:extLst>
              <a:ext uri="{FF2B5EF4-FFF2-40B4-BE49-F238E27FC236}">
                <a16:creationId xmlns:a16="http://schemas.microsoft.com/office/drawing/2014/main" xmlns="" id="{05BE7B56-1D2B-48A6-9F5D-AC6104807AEC}"/>
              </a:ext>
            </a:extLst>
          </p:cNvPr>
          <p:cNvSpPr txBox="1"/>
          <p:nvPr/>
        </p:nvSpPr>
        <p:spPr>
          <a:xfrm>
            <a:off x="181484" y="3879082"/>
            <a:ext cx="4235771" cy="1938992"/>
          </a:xfrm>
          <a:prstGeom prst="rect">
            <a:avLst/>
          </a:prstGeom>
          <a:gradFill>
            <a:gsLst>
              <a:gs pos="0">
                <a:schemeClr val="accent1">
                  <a:lumMod val="5000"/>
                  <a:lumOff val="95000"/>
                </a:schemeClr>
              </a:gs>
              <a:gs pos="0">
                <a:schemeClr val="tx2">
                  <a:lumMod val="90000"/>
                </a:schemeClr>
              </a:gs>
              <a:gs pos="100000">
                <a:srgbClr val="F7FE97"/>
              </a:gs>
              <a:gs pos="100000">
                <a:schemeClr val="tx2">
                  <a:lumMod val="75000"/>
                </a:schemeClr>
              </a:gs>
            </a:gsLst>
            <a:lin ang="5400000" scaled="1"/>
          </a:gradFill>
        </p:spPr>
        <p:txBody>
          <a:bodyPr wrap="square" rtlCol="0">
            <a:spAutoFit/>
          </a:bodyPr>
          <a:lstStyle/>
          <a:p>
            <a:pPr algn="just"/>
            <a:r>
              <a:rPr lang="en-US" sz="2000" i="0" dirty="0">
                <a:solidFill>
                  <a:srgbClr val="202124"/>
                </a:solidFill>
                <a:effectLst/>
              </a:rPr>
              <a:t>This is a bar inside bar dual axis chart. The top one shows the total covishield and covaxin count of lowest 6 states. The bottom graph shows the total negative and positive cases in lowest 6 states.</a:t>
            </a:r>
          </a:p>
        </p:txBody>
      </p:sp>
      <p:sp>
        <p:nvSpPr>
          <p:cNvPr id="16" name="Right Arrow 13">
            <a:extLst>
              <a:ext uri="{FF2B5EF4-FFF2-40B4-BE49-F238E27FC236}">
                <a16:creationId xmlns:a16="http://schemas.microsoft.com/office/drawing/2014/main" xmlns="" id="{50256D42-6AC0-4836-B5F8-DB851E4ABC6B}"/>
              </a:ext>
            </a:extLst>
          </p:cNvPr>
          <p:cNvSpPr/>
          <p:nvPr/>
        </p:nvSpPr>
        <p:spPr>
          <a:xfrm>
            <a:off x="6860116" y="1453663"/>
            <a:ext cx="750627" cy="484827"/>
          </a:xfrm>
          <a:prstGeom prst="rightArrow">
            <a:avLst/>
          </a:prstGeom>
          <a:noFill/>
          <a:ln>
            <a:solidFill>
              <a:srgbClr val="FFFF00"/>
            </a:solidFill>
          </a:ln>
          <a:effectLst>
            <a:innerShdw blurRad="63500" dist="50800" dir="13500000">
              <a:schemeClr val="tx1">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17" name="Right Arrow 12">
            <a:extLst>
              <a:ext uri="{FF2B5EF4-FFF2-40B4-BE49-F238E27FC236}">
                <a16:creationId xmlns:a16="http://schemas.microsoft.com/office/drawing/2014/main" xmlns="" id="{1853284F-E4CF-4C87-8923-89D5CFA3FA24}"/>
              </a:ext>
            </a:extLst>
          </p:cNvPr>
          <p:cNvSpPr/>
          <p:nvPr/>
        </p:nvSpPr>
        <p:spPr>
          <a:xfrm rot="10800000">
            <a:off x="4891148" y="4553167"/>
            <a:ext cx="750627" cy="484827"/>
          </a:xfrm>
          <a:prstGeom prst="rightArrow">
            <a:avLst>
              <a:gd name="adj1" fmla="val 50000"/>
              <a:gd name="adj2" fmla="val 55630"/>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Tree>
    <p:extLst>
      <p:ext uri="{BB962C8B-B14F-4D97-AF65-F5344CB8AC3E}">
        <p14:creationId xmlns:p14="http://schemas.microsoft.com/office/powerpoint/2010/main" val="334834967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xmlns="" id="{3BDBC526-6DCD-4FF6-8395-D8C22E46E52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613998" y="5334748"/>
            <a:ext cx="678135" cy="990000"/>
            <a:chOff x="10490969" y="1448827"/>
            <a:chExt cx="678135" cy="990000"/>
          </a:xfrm>
        </p:grpSpPr>
        <p:sp>
          <p:nvSpPr>
            <p:cNvPr id="21" name="Freeform: Shape 20">
              <a:extLst>
                <a:ext uri="{FF2B5EF4-FFF2-40B4-BE49-F238E27FC236}">
                  <a16:creationId xmlns:a16="http://schemas.microsoft.com/office/drawing/2014/main" xmlns="" id="{02ECB475-568C-47AC-B16D-2E202DEB2DE0}"/>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xmlns="" id="{080D8764-525A-441E-B58F-068E82F0971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xmlns="" id="{11196109-6F2B-4738-B2FC-2CCC753AABD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Shape 23">
              <a:extLst>
                <a:ext uri="{FF2B5EF4-FFF2-40B4-BE49-F238E27FC236}">
                  <a16:creationId xmlns:a16="http://schemas.microsoft.com/office/drawing/2014/main" xmlns="" id="{F7E468C2-69B8-470B-85E3-801A3CB1D7E2}"/>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6" name="Rectangle 25">
            <a:extLst>
              <a:ext uri="{FF2B5EF4-FFF2-40B4-BE49-F238E27FC236}">
                <a16:creationId xmlns:a16="http://schemas.microsoft.com/office/drawing/2014/main" xmlns="" id="{A5931BE0-4B93-4D6C-878E-ACC59D6B45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xmlns="" id="{E1E7D98D-6710-41D2-B258-E1A1059D29F8}"/>
              </a:ext>
            </a:extLst>
          </p:cNvPr>
          <p:cNvSpPr>
            <a:spLocks noGrp="1"/>
          </p:cNvSpPr>
          <p:nvPr>
            <p:ph type="sldNum" sz="quarter" idx="12"/>
          </p:nvPr>
        </p:nvSpPr>
        <p:spPr>
          <a:xfrm>
            <a:off x="10135837" y="6379423"/>
            <a:ext cx="1692274" cy="337822"/>
          </a:xfrm>
        </p:spPr>
        <p:txBody>
          <a:bodyPr vert="horz" wrap="square" lIns="0" tIns="0" rIns="0" bIns="0" rtlCol="0" anchor="ctr">
            <a:normAutofit/>
          </a:bodyPr>
          <a:lstStyle/>
          <a:p>
            <a:pPr>
              <a:spcAft>
                <a:spcPts val="600"/>
              </a:spcAft>
            </a:pPr>
            <a:fld id="{DBA1B0FB-D917-4C8C-928F-313BD683BF39}" type="slidenum">
              <a:rPr lang="en-US" sz="1600" b="1" smtClean="0">
                <a:solidFill>
                  <a:schemeClr val="tx1">
                    <a:alpha val="80000"/>
                  </a:schemeClr>
                </a:solidFill>
              </a:rPr>
              <a:pPr>
                <a:spcAft>
                  <a:spcPts val="600"/>
                </a:spcAft>
              </a:pPr>
              <a:t>41</a:t>
            </a:fld>
            <a:endParaRPr lang="en-US" sz="1600" b="1" dirty="0">
              <a:solidFill>
                <a:schemeClr val="tx1">
                  <a:alpha val="80000"/>
                </a:schemeClr>
              </a:solidFill>
            </a:endParaRPr>
          </a:p>
        </p:txBody>
      </p:sp>
      <p:sp>
        <p:nvSpPr>
          <p:cNvPr id="3" name="TextBox 2">
            <a:extLst>
              <a:ext uri="{FF2B5EF4-FFF2-40B4-BE49-F238E27FC236}">
                <a16:creationId xmlns:a16="http://schemas.microsoft.com/office/drawing/2014/main" xmlns="" id="{A334FB73-615E-40DE-93F4-E8EA5759279B}"/>
              </a:ext>
            </a:extLst>
          </p:cNvPr>
          <p:cNvSpPr txBox="1"/>
          <p:nvPr/>
        </p:nvSpPr>
        <p:spPr>
          <a:xfrm>
            <a:off x="7908248" y="911737"/>
            <a:ext cx="3744286" cy="1631216"/>
          </a:xfrm>
          <a:prstGeom prst="rect">
            <a:avLst/>
          </a:prstGeom>
          <a:gradFill>
            <a:gsLst>
              <a:gs pos="0">
                <a:schemeClr val="accent1">
                  <a:lumMod val="5000"/>
                  <a:lumOff val="95000"/>
                </a:schemeClr>
              </a:gs>
              <a:gs pos="0">
                <a:schemeClr val="tx2">
                  <a:lumMod val="90000"/>
                </a:schemeClr>
              </a:gs>
              <a:gs pos="100000">
                <a:srgbClr val="F7FE97"/>
              </a:gs>
              <a:gs pos="100000">
                <a:schemeClr val="tx2">
                  <a:lumMod val="75000"/>
                </a:schemeClr>
              </a:gs>
            </a:gsLst>
            <a:lin ang="5400000" scaled="1"/>
          </a:gradFill>
        </p:spPr>
        <p:txBody>
          <a:bodyPr wrap="square" rtlCol="0">
            <a:spAutoFit/>
          </a:bodyPr>
          <a:lstStyle/>
          <a:p>
            <a:pPr algn="just"/>
            <a:endParaRPr lang="en-US" sz="2000" dirty="0">
              <a:solidFill>
                <a:srgbClr val="202124"/>
              </a:solidFill>
            </a:endParaRPr>
          </a:p>
          <a:p>
            <a:pPr algn="just"/>
            <a:r>
              <a:rPr lang="en-US" sz="2000" dirty="0">
                <a:solidFill>
                  <a:srgbClr val="202124"/>
                </a:solidFill>
              </a:rPr>
              <a:t>This is a different shape chart which shows ten states having lowest vaccinations count.</a:t>
            </a:r>
          </a:p>
          <a:p>
            <a:pPr algn="just"/>
            <a:endParaRPr lang="en-US" sz="2000" i="0" dirty="0">
              <a:solidFill>
                <a:srgbClr val="202124"/>
              </a:solidFill>
              <a:effectLst/>
            </a:endParaRPr>
          </a:p>
        </p:txBody>
      </p:sp>
      <p:sp>
        <p:nvSpPr>
          <p:cNvPr id="15" name="TextBox 14">
            <a:extLst>
              <a:ext uri="{FF2B5EF4-FFF2-40B4-BE49-F238E27FC236}">
                <a16:creationId xmlns:a16="http://schemas.microsoft.com/office/drawing/2014/main" xmlns="" id="{05BE7B56-1D2B-48A6-9F5D-AC6104807AEC}"/>
              </a:ext>
            </a:extLst>
          </p:cNvPr>
          <p:cNvSpPr txBox="1"/>
          <p:nvPr/>
        </p:nvSpPr>
        <p:spPr>
          <a:xfrm>
            <a:off x="482320" y="3905935"/>
            <a:ext cx="3643431" cy="1631216"/>
          </a:xfrm>
          <a:prstGeom prst="rect">
            <a:avLst/>
          </a:prstGeom>
          <a:gradFill>
            <a:gsLst>
              <a:gs pos="0">
                <a:schemeClr val="accent1">
                  <a:lumMod val="5000"/>
                  <a:lumOff val="95000"/>
                </a:schemeClr>
              </a:gs>
              <a:gs pos="0">
                <a:schemeClr val="tx2">
                  <a:lumMod val="90000"/>
                </a:schemeClr>
              </a:gs>
              <a:gs pos="100000">
                <a:srgbClr val="F7FE97"/>
              </a:gs>
              <a:gs pos="100000">
                <a:schemeClr val="tx2">
                  <a:lumMod val="75000"/>
                </a:schemeClr>
              </a:gs>
            </a:gsLst>
            <a:lin ang="5400000" scaled="1"/>
          </a:gradFill>
        </p:spPr>
        <p:txBody>
          <a:bodyPr wrap="square" rtlCol="0">
            <a:spAutoFit/>
          </a:bodyPr>
          <a:lstStyle/>
          <a:p>
            <a:pPr algn="just"/>
            <a:endParaRPr lang="en-US" sz="2000" i="0" dirty="0">
              <a:solidFill>
                <a:srgbClr val="202124"/>
              </a:solidFill>
              <a:effectLst/>
            </a:endParaRPr>
          </a:p>
          <a:p>
            <a:pPr algn="just"/>
            <a:r>
              <a:rPr lang="en-US" sz="2000" i="0" dirty="0">
                <a:solidFill>
                  <a:srgbClr val="202124"/>
                </a:solidFill>
                <a:effectLst/>
              </a:rPr>
              <a:t>This is a multiple pie chart which shows total confirmed cases in different quarters.</a:t>
            </a:r>
          </a:p>
          <a:p>
            <a:pPr algn="just"/>
            <a:endParaRPr lang="en-US" sz="2000" i="0" dirty="0">
              <a:solidFill>
                <a:srgbClr val="202124"/>
              </a:solidFill>
              <a:effectLst/>
            </a:endParaRPr>
          </a:p>
        </p:txBody>
      </p:sp>
      <p:pic>
        <p:nvPicPr>
          <p:cNvPr id="7" name="Picture 6">
            <a:extLst>
              <a:ext uri="{FF2B5EF4-FFF2-40B4-BE49-F238E27FC236}">
                <a16:creationId xmlns:a16="http://schemas.microsoft.com/office/drawing/2014/main" xmlns="" id="{71DE5F12-09CE-4991-92FD-D7A0866FF0E6}"/>
              </a:ext>
            </a:extLst>
          </p:cNvPr>
          <p:cNvPicPr>
            <a:picLocks noChangeAspect="1"/>
          </p:cNvPicPr>
          <p:nvPr/>
        </p:nvPicPr>
        <p:blipFill>
          <a:blip r:embed="rId3"/>
          <a:stretch>
            <a:fillRect/>
          </a:stretch>
        </p:blipFill>
        <p:spPr>
          <a:xfrm>
            <a:off x="142551" y="265414"/>
            <a:ext cx="5937518" cy="2923865"/>
          </a:xfrm>
          <a:prstGeom prst="rect">
            <a:avLst/>
          </a:prstGeom>
        </p:spPr>
      </p:pic>
      <p:sp>
        <p:nvSpPr>
          <p:cNvPr id="18" name="Right Arrow 12">
            <a:extLst>
              <a:ext uri="{FF2B5EF4-FFF2-40B4-BE49-F238E27FC236}">
                <a16:creationId xmlns:a16="http://schemas.microsoft.com/office/drawing/2014/main" xmlns="" id="{A27059E0-8E76-4CD7-8444-58C390FF9DEC}"/>
              </a:ext>
            </a:extLst>
          </p:cNvPr>
          <p:cNvSpPr/>
          <p:nvPr/>
        </p:nvSpPr>
        <p:spPr>
          <a:xfrm rot="10800000">
            <a:off x="4735561" y="4479129"/>
            <a:ext cx="750627" cy="484827"/>
          </a:xfrm>
          <a:prstGeom prst="rightArrow">
            <a:avLst>
              <a:gd name="adj1" fmla="val 50000"/>
              <a:gd name="adj2" fmla="val 55630"/>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19" name="Right Arrow 13">
            <a:extLst>
              <a:ext uri="{FF2B5EF4-FFF2-40B4-BE49-F238E27FC236}">
                <a16:creationId xmlns:a16="http://schemas.microsoft.com/office/drawing/2014/main" xmlns="" id="{062265A4-7447-4BF2-9143-66EBF67DCA8A}"/>
              </a:ext>
            </a:extLst>
          </p:cNvPr>
          <p:cNvSpPr/>
          <p:nvPr/>
        </p:nvSpPr>
        <p:spPr>
          <a:xfrm>
            <a:off x="6618845" y="1484932"/>
            <a:ext cx="750627" cy="484827"/>
          </a:xfrm>
          <a:prstGeom prst="rightArrow">
            <a:avLst/>
          </a:prstGeom>
          <a:noFill/>
          <a:ln>
            <a:solidFill>
              <a:srgbClr val="FFFF00"/>
            </a:solidFill>
          </a:ln>
          <a:effectLst>
            <a:innerShdw blurRad="63500" dist="50800" dir="13500000">
              <a:schemeClr val="tx1">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pic>
        <p:nvPicPr>
          <p:cNvPr id="5" name="Picture 4">
            <a:extLst>
              <a:ext uri="{FF2B5EF4-FFF2-40B4-BE49-F238E27FC236}">
                <a16:creationId xmlns:a16="http://schemas.microsoft.com/office/drawing/2014/main" xmlns="" id="{19B8F277-4EAD-4755-BE35-3211763A4FF4}"/>
              </a:ext>
            </a:extLst>
          </p:cNvPr>
          <p:cNvPicPr>
            <a:picLocks noChangeAspect="1"/>
          </p:cNvPicPr>
          <p:nvPr/>
        </p:nvPicPr>
        <p:blipFill>
          <a:blip r:embed="rId4"/>
          <a:stretch>
            <a:fillRect/>
          </a:stretch>
        </p:blipFill>
        <p:spPr>
          <a:xfrm>
            <a:off x="6095998" y="3204418"/>
            <a:ext cx="5748041" cy="3034250"/>
          </a:xfrm>
          <a:prstGeom prst="rect">
            <a:avLst/>
          </a:prstGeom>
        </p:spPr>
      </p:pic>
      <p:pic>
        <p:nvPicPr>
          <p:cNvPr id="8" name="Picture 7">
            <a:extLst>
              <a:ext uri="{FF2B5EF4-FFF2-40B4-BE49-F238E27FC236}">
                <a16:creationId xmlns:a16="http://schemas.microsoft.com/office/drawing/2014/main" xmlns="" id="{A78C06C5-344F-4E1B-8264-36E1C94385AB}"/>
              </a:ext>
            </a:extLst>
          </p:cNvPr>
          <p:cNvPicPr>
            <a:picLocks noChangeAspect="1"/>
          </p:cNvPicPr>
          <p:nvPr/>
        </p:nvPicPr>
        <p:blipFill rotWithShape="1">
          <a:blip r:embed="rId5"/>
          <a:srcRect r="6367"/>
          <a:stretch/>
        </p:blipFill>
        <p:spPr>
          <a:xfrm>
            <a:off x="10325686" y="3625327"/>
            <a:ext cx="1502423" cy="1454227"/>
          </a:xfrm>
          <a:prstGeom prst="rect">
            <a:avLst/>
          </a:prstGeom>
        </p:spPr>
      </p:pic>
    </p:spTree>
    <p:extLst>
      <p:ext uri="{BB962C8B-B14F-4D97-AF65-F5344CB8AC3E}">
        <p14:creationId xmlns:p14="http://schemas.microsoft.com/office/powerpoint/2010/main" val="184368046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xmlns="" id="{3BDBC526-6DCD-4FF6-8395-D8C22E46E52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613998" y="5334748"/>
            <a:ext cx="678135" cy="990000"/>
            <a:chOff x="10490969" y="1448827"/>
            <a:chExt cx="678135" cy="990000"/>
          </a:xfrm>
        </p:grpSpPr>
        <p:sp>
          <p:nvSpPr>
            <p:cNvPr id="21" name="Freeform: Shape 20">
              <a:extLst>
                <a:ext uri="{FF2B5EF4-FFF2-40B4-BE49-F238E27FC236}">
                  <a16:creationId xmlns:a16="http://schemas.microsoft.com/office/drawing/2014/main" xmlns="" id="{02ECB475-568C-47AC-B16D-2E202DEB2DE0}"/>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xmlns="" id="{080D8764-525A-441E-B58F-068E82F0971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xmlns="" id="{11196109-6F2B-4738-B2FC-2CCC753AABD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Shape 23">
              <a:extLst>
                <a:ext uri="{FF2B5EF4-FFF2-40B4-BE49-F238E27FC236}">
                  <a16:creationId xmlns:a16="http://schemas.microsoft.com/office/drawing/2014/main" xmlns="" id="{F7E468C2-69B8-470B-85E3-801A3CB1D7E2}"/>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6" name="Rectangle 25">
            <a:extLst>
              <a:ext uri="{FF2B5EF4-FFF2-40B4-BE49-F238E27FC236}">
                <a16:creationId xmlns:a16="http://schemas.microsoft.com/office/drawing/2014/main" xmlns="" id="{A5931BE0-4B93-4D6C-878E-ACC59D6B45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xmlns="" id="{E1E7D98D-6710-41D2-B258-E1A1059D29F8}"/>
              </a:ext>
            </a:extLst>
          </p:cNvPr>
          <p:cNvSpPr>
            <a:spLocks noGrp="1"/>
          </p:cNvSpPr>
          <p:nvPr>
            <p:ph type="sldNum" sz="quarter" idx="12"/>
          </p:nvPr>
        </p:nvSpPr>
        <p:spPr>
          <a:xfrm>
            <a:off x="10258005" y="6374763"/>
            <a:ext cx="1692274" cy="337822"/>
          </a:xfrm>
        </p:spPr>
        <p:txBody>
          <a:bodyPr vert="horz" wrap="square" lIns="0" tIns="0" rIns="0" bIns="0" rtlCol="0" anchor="ctr">
            <a:normAutofit/>
          </a:bodyPr>
          <a:lstStyle/>
          <a:p>
            <a:pPr>
              <a:spcAft>
                <a:spcPts val="600"/>
              </a:spcAft>
            </a:pPr>
            <a:fld id="{DBA1B0FB-D917-4C8C-928F-313BD683BF39}" type="slidenum">
              <a:rPr lang="en-US" sz="1600" b="1" smtClean="0">
                <a:solidFill>
                  <a:schemeClr val="tx1">
                    <a:alpha val="80000"/>
                  </a:schemeClr>
                </a:solidFill>
              </a:rPr>
              <a:pPr>
                <a:spcAft>
                  <a:spcPts val="600"/>
                </a:spcAft>
              </a:pPr>
              <a:t>42</a:t>
            </a:fld>
            <a:endParaRPr lang="en-US" sz="1600" b="1" dirty="0">
              <a:solidFill>
                <a:schemeClr val="tx1">
                  <a:alpha val="80000"/>
                </a:schemeClr>
              </a:solidFill>
            </a:endParaRPr>
          </a:p>
        </p:txBody>
      </p:sp>
      <p:sp>
        <p:nvSpPr>
          <p:cNvPr id="15" name="TextBox 14">
            <a:extLst>
              <a:ext uri="{FF2B5EF4-FFF2-40B4-BE49-F238E27FC236}">
                <a16:creationId xmlns:a16="http://schemas.microsoft.com/office/drawing/2014/main" xmlns="" id="{05BE7B56-1D2B-48A6-9F5D-AC6104807AEC}"/>
              </a:ext>
            </a:extLst>
          </p:cNvPr>
          <p:cNvSpPr txBox="1"/>
          <p:nvPr/>
        </p:nvSpPr>
        <p:spPr>
          <a:xfrm>
            <a:off x="855497" y="4506205"/>
            <a:ext cx="10441485" cy="1846659"/>
          </a:xfrm>
          <a:prstGeom prst="rect">
            <a:avLst/>
          </a:prstGeom>
          <a:gradFill>
            <a:gsLst>
              <a:gs pos="0">
                <a:schemeClr val="accent1">
                  <a:lumMod val="5000"/>
                  <a:lumOff val="95000"/>
                </a:schemeClr>
              </a:gs>
              <a:gs pos="0">
                <a:schemeClr val="tx2">
                  <a:lumMod val="90000"/>
                </a:schemeClr>
              </a:gs>
              <a:gs pos="100000">
                <a:srgbClr val="F7FE97"/>
              </a:gs>
              <a:gs pos="100000">
                <a:schemeClr val="tx2">
                  <a:lumMod val="75000"/>
                </a:schemeClr>
              </a:gs>
            </a:gsLst>
            <a:lin ang="5400000" scaled="1"/>
          </a:gradFill>
        </p:spPr>
        <p:txBody>
          <a:bodyPr wrap="square" rtlCol="0">
            <a:spAutoFit/>
          </a:bodyPr>
          <a:lstStyle/>
          <a:p>
            <a:pPr algn="just"/>
            <a:endParaRPr lang="en-US" sz="2400" i="0" dirty="0">
              <a:solidFill>
                <a:srgbClr val="202124"/>
              </a:solidFill>
              <a:effectLst/>
            </a:endParaRPr>
          </a:p>
          <a:p>
            <a:pPr algn="just"/>
            <a:r>
              <a:rPr lang="en-US" sz="2400" i="0" dirty="0">
                <a:solidFill>
                  <a:srgbClr val="202124"/>
                </a:solidFill>
                <a:effectLst/>
              </a:rPr>
              <a:t>This is an animated chart which shows the total cured count in different months. It changes automatically when the start button is clicked. The current month will have a solid color and the previous months will have a faded color.</a:t>
            </a:r>
          </a:p>
          <a:p>
            <a:pPr algn="just"/>
            <a:endParaRPr lang="en-US" b="1" i="0" dirty="0">
              <a:solidFill>
                <a:srgbClr val="202124"/>
              </a:solidFill>
              <a:effectLst/>
              <a:latin typeface="arial" panose="020B0604020202020204" pitchFamily="34" charset="0"/>
            </a:endParaRPr>
          </a:p>
        </p:txBody>
      </p:sp>
      <p:pic>
        <p:nvPicPr>
          <p:cNvPr id="8" name="Picture 7">
            <a:extLst>
              <a:ext uri="{FF2B5EF4-FFF2-40B4-BE49-F238E27FC236}">
                <a16:creationId xmlns:a16="http://schemas.microsoft.com/office/drawing/2014/main" xmlns="" id="{B7CB0A75-22E1-4FBC-BB10-EFF970D752D6}"/>
              </a:ext>
            </a:extLst>
          </p:cNvPr>
          <p:cNvPicPr>
            <a:picLocks noChangeAspect="1"/>
          </p:cNvPicPr>
          <p:nvPr/>
        </p:nvPicPr>
        <p:blipFill>
          <a:blip r:embed="rId3"/>
          <a:stretch>
            <a:fillRect/>
          </a:stretch>
        </p:blipFill>
        <p:spPr>
          <a:xfrm>
            <a:off x="9200271" y="145415"/>
            <a:ext cx="2115468" cy="4215375"/>
          </a:xfrm>
          <a:prstGeom prst="rect">
            <a:avLst/>
          </a:prstGeom>
        </p:spPr>
      </p:pic>
      <p:pic>
        <p:nvPicPr>
          <p:cNvPr id="3" name="Picture 2">
            <a:extLst>
              <a:ext uri="{FF2B5EF4-FFF2-40B4-BE49-F238E27FC236}">
                <a16:creationId xmlns:a16="http://schemas.microsoft.com/office/drawing/2014/main" xmlns="" id="{F419E679-9183-4C2B-8EFD-98C9EECD445B}"/>
              </a:ext>
            </a:extLst>
          </p:cNvPr>
          <p:cNvPicPr>
            <a:picLocks noChangeAspect="1"/>
          </p:cNvPicPr>
          <p:nvPr/>
        </p:nvPicPr>
        <p:blipFill rotWithShape="1">
          <a:blip r:embed="rId4"/>
          <a:srcRect r="15000"/>
          <a:stretch/>
        </p:blipFill>
        <p:spPr>
          <a:xfrm>
            <a:off x="876261" y="145414"/>
            <a:ext cx="8183334" cy="4215571"/>
          </a:xfrm>
          <a:prstGeom prst="rect">
            <a:avLst/>
          </a:prstGeom>
        </p:spPr>
      </p:pic>
    </p:spTree>
    <p:extLst>
      <p:ext uri="{BB962C8B-B14F-4D97-AF65-F5344CB8AC3E}">
        <p14:creationId xmlns:p14="http://schemas.microsoft.com/office/powerpoint/2010/main" val="98525051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2" name="Freeform: Shape 100">
            <a:extLst>
              <a:ext uri="{FF2B5EF4-FFF2-40B4-BE49-F238E27FC236}">
                <a16:creationId xmlns:a16="http://schemas.microsoft.com/office/drawing/2014/main" xmlns="" id="{82184FF4-7029-4ED7-813A-192E606087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3" name="Oval 102">
            <a:extLst>
              <a:ext uri="{FF2B5EF4-FFF2-40B4-BE49-F238E27FC236}">
                <a16:creationId xmlns:a16="http://schemas.microsoft.com/office/drawing/2014/main" xmlns="" id="{AAA7AB09-557C-41AD-9113-FF9F68FA10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4" name="Oval 104">
            <a:extLst>
              <a:ext uri="{FF2B5EF4-FFF2-40B4-BE49-F238E27FC236}">
                <a16:creationId xmlns:a16="http://schemas.microsoft.com/office/drawing/2014/main" xmlns="" id="{EF99ECAA-1F11-4937-BBA6-51935AB44C9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5" name="Group 106">
            <a:extLst>
              <a:ext uri="{FF2B5EF4-FFF2-40B4-BE49-F238E27FC236}">
                <a16:creationId xmlns:a16="http://schemas.microsoft.com/office/drawing/2014/main" xmlns="" id="{79DE9FAB-6BBA-4CFE-B67D-77B47F01ECA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329952" y="4524379"/>
            <a:ext cx="1980001" cy="1363916"/>
            <a:chOff x="4879602" y="3781429"/>
            <a:chExt cx="1980001" cy="1363916"/>
          </a:xfrm>
        </p:grpSpPr>
        <p:sp>
          <p:nvSpPr>
            <p:cNvPr id="108" name="Freeform: Shape 107">
              <a:extLst>
                <a:ext uri="{FF2B5EF4-FFF2-40B4-BE49-F238E27FC236}">
                  <a16:creationId xmlns:a16="http://schemas.microsoft.com/office/drawing/2014/main" xmlns="" id="{79FAC916-D9BB-4794-81B4-7C47C67E850D}"/>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reeform: Shape 108">
              <a:extLst>
                <a:ext uri="{FF2B5EF4-FFF2-40B4-BE49-F238E27FC236}">
                  <a16:creationId xmlns:a16="http://schemas.microsoft.com/office/drawing/2014/main" xmlns="" id="{B5CA2231-7A65-4D16-8400-A210CC41DB73}"/>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0" name="Oval 109">
              <a:extLst>
                <a:ext uri="{FF2B5EF4-FFF2-40B4-BE49-F238E27FC236}">
                  <a16:creationId xmlns:a16="http://schemas.microsoft.com/office/drawing/2014/main" xmlns="" id="{4B089C8C-B82B-4704-88E2-E857A5E2152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1" name="Oval 110">
              <a:extLst>
                <a:ext uri="{FF2B5EF4-FFF2-40B4-BE49-F238E27FC236}">
                  <a16:creationId xmlns:a16="http://schemas.microsoft.com/office/drawing/2014/main" xmlns="" id="{434B90C8-5B4D-456E-AD99-80EF748FDD7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156" name="Rectangle 112">
            <a:extLst>
              <a:ext uri="{FF2B5EF4-FFF2-40B4-BE49-F238E27FC236}">
                <a16:creationId xmlns:a16="http://schemas.microsoft.com/office/drawing/2014/main" xmlns="" id="{1DB043B4-68C6-45B9-82AC-A5800EADB8D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Placeholder 56" descr="A picture containing colorful&#10;&#10;Description automatically generated">
            <a:extLst>
              <a:ext uri="{FF2B5EF4-FFF2-40B4-BE49-F238E27FC236}">
                <a16:creationId xmlns:a16="http://schemas.microsoft.com/office/drawing/2014/main" xmlns="" id="{22DB1ED0-1C91-4C09-B9DF-7BB51C07F51C}"/>
              </a:ext>
            </a:extLst>
          </p:cNvPr>
          <p:cNvPicPr>
            <a:picLocks noGrp="1" noChangeAspect="1"/>
          </p:cNvPicPr>
          <p:nvPr>
            <p:ph type="pic" sz="quarter" idx="13"/>
          </p:nvPr>
        </p:nvPicPr>
        <p:blipFill rotWithShape="1">
          <a:blip r:embed="rId3"/>
          <a:srcRect t="12377" b="12623"/>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157" name="Rectangle 114">
            <a:extLst>
              <a:ext uri="{FF2B5EF4-FFF2-40B4-BE49-F238E27FC236}">
                <a16:creationId xmlns:a16="http://schemas.microsoft.com/office/drawing/2014/main" xmlns="" id="{AD4EA4DF-0E7C-4098-86F6-7D0ACAEFC0B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a:off x="4332287" y="0"/>
            <a:ext cx="7859713"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286E938C-9D94-4B05-979A-D39FFC457291}"/>
              </a:ext>
            </a:extLst>
          </p:cNvPr>
          <p:cNvSpPr>
            <a:spLocks noGrp="1"/>
          </p:cNvSpPr>
          <p:nvPr>
            <p:ph type="ctrTitle"/>
          </p:nvPr>
        </p:nvSpPr>
        <p:spPr>
          <a:xfrm>
            <a:off x="7317908" y="1883114"/>
            <a:ext cx="4407937" cy="3091770"/>
          </a:xfrm>
        </p:spPr>
        <p:txBody>
          <a:bodyPr vert="horz" wrap="square" lIns="0" tIns="0" rIns="0" bIns="0" rtlCol="0" anchor="b" anchorCtr="0">
            <a:normAutofit fontScale="90000"/>
          </a:bodyPr>
          <a:lstStyle/>
          <a:p>
            <a:pPr algn="ctr">
              <a:lnSpc>
                <a:spcPct val="100000"/>
              </a:lnSpc>
            </a:pPr>
            <a:r>
              <a:rPr lang="en-US" b="1" kern="1200" dirty="0">
                <a:solidFill>
                  <a:schemeClr val="tx1"/>
                </a:solidFill>
                <a:latin typeface="Times New Roman" panose="02020603050405020304" pitchFamily="18" charset="0"/>
                <a:cs typeface="Times New Roman" panose="02020603050405020304" pitchFamily="18" charset="0"/>
              </a:rPr>
              <a:t>THANK YOU!!</a:t>
            </a:r>
            <a:br>
              <a:rPr lang="en-US" b="1" kern="1200" dirty="0">
                <a:solidFill>
                  <a:schemeClr val="tx1"/>
                </a:solidFill>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
            </a:r>
            <a:br>
              <a:rPr lang="en-US" b="1" dirty="0">
                <a:latin typeface="Times New Roman" panose="02020603050405020304" pitchFamily="18" charset="0"/>
                <a:cs typeface="Times New Roman" panose="02020603050405020304" pitchFamily="18" charset="0"/>
              </a:rPr>
            </a:br>
            <a:r>
              <a:rPr lang="en-US" b="1" i="1" dirty="0">
                <a:latin typeface="Cavolini" panose="03000502040302020204" pitchFamily="66" charset="0"/>
                <a:cs typeface="Cavolini" panose="03000502040302020204" pitchFamily="66" charset="0"/>
              </a:rPr>
              <a:t>STAY HOME,</a:t>
            </a:r>
            <a:br>
              <a:rPr lang="en-US" b="1" i="1" dirty="0">
                <a:latin typeface="Cavolini" panose="03000502040302020204" pitchFamily="66" charset="0"/>
                <a:cs typeface="Cavolini" panose="03000502040302020204" pitchFamily="66" charset="0"/>
              </a:rPr>
            </a:br>
            <a:r>
              <a:rPr lang="en-US" b="1" i="1" dirty="0">
                <a:latin typeface="Cavolini" panose="03000502040302020204" pitchFamily="66" charset="0"/>
                <a:cs typeface="Cavolini" panose="03000502040302020204" pitchFamily="66" charset="0"/>
              </a:rPr>
              <a:t>STAY SAFE!</a:t>
            </a:r>
            <a:endParaRPr lang="en-US" b="1" i="1" kern="1200" dirty="0">
              <a:solidFill>
                <a:schemeClr val="tx1"/>
              </a:solidFill>
              <a:latin typeface="Cavolini" panose="03000502040302020204" pitchFamily="66" charset="0"/>
              <a:cs typeface="Cavolini" panose="03000502040302020204" pitchFamily="66" charset="0"/>
            </a:endParaRPr>
          </a:p>
        </p:txBody>
      </p:sp>
      <p:sp>
        <p:nvSpPr>
          <p:cNvPr id="158" name="Rectangle 116">
            <a:extLst>
              <a:ext uri="{FF2B5EF4-FFF2-40B4-BE49-F238E27FC236}">
                <a16:creationId xmlns:a16="http://schemas.microsoft.com/office/drawing/2014/main" xmlns="" id="{FE05BC49-0F00-4C85-9AF5-A0CC5B39C8D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3087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xmlns="" id="{3BDBC526-6DCD-4FF6-8395-D8C22E46E52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613998" y="5334748"/>
            <a:ext cx="678135" cy="990000"/>
            <a:chOff x="10490969" y="1448827"/>
            <a:chExt cx="678135" cy="990000"/>
          </a:xfrm>
        </p:grpSpPr>
        <p:sp>
          <p:nvSpPr>
            <p:cNvPr id="21" name="Freeform: Shape 20">
              <a:extLst>
                <a:ext uri="{FF2B5EF4-FFF2-40B4-BE49-F238E27FC236}">
                  <a16:creationId xmlns:a16="http://schemas.microsoft.com/office/drawing/2014/main" xmlns="" id="{02ECB475-568C-47AC-B16D-2E202DEB2DE0}"/>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xmlns="" id="{080D8764-525A-441E-B58F-068E82F0971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xmlns="" id="{11196109-6F2B-4738-B2FC-2CCC753AABD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Shape 23">
              <a:extLst>
                <a:ext uri="{FF2B5EF4-FFF2-40B4-BE49-F238E27FC236}">
                  <a16:creationId xmlns:a16="http://schemas.microsoft.com/office/drawing/2014/main" xmlns="" id="{F7E468C2-69B8-470B-85E3-801A3CB1D7E2}"/>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6" name="Rectangle 25">
            <a:extLst>
              <a:ext uri="{FF2B5EF4-FFF2-40B4-BE49-F238E27FC236}">
                <a16:creationId xmlns:a16="http://schemas.microsoft.com/office/drawing/2014/main" xmlns="" id="{A5931BE0-4B93-4D6C-878E-ACC59D6B45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xmlns="" id="{40F1DF5B-353A-4270-8C10-6A1509441174}"/>
              </a:ext>
            </a:extLst>
          </p:cNvPr>
          <p:cNvSpPr>
            <a:spLocks noGrp="1"/>
          </p:cNvSpPr>
          <p:nvPr>
            <p:ph type="ctrTitle"/>
          </p:nvPr>
        </p:nvSpPr>
        <p:spPr>
          <a:xfrm>
            <a:off x="20996" y="130479"/>
            <a:ext cx="11252055" cy="715681"/>
          </a:xfrm>
        </p:spPr>
        <p:txBody>
          <a:bodyPr vert="horz" wrap="square" lIns="0" tIns="0" rIns="0" bIns="0" rtlCol="0" anchor="b" anchorCtr="0">
            <a:noAutofit/>
          </a:bodyPr>
          <a:lstStyle/>
          <a:p>
            <a:pPr algn="ctr">
              <a:lnSpc>
                <a:spcPct val="100000"/>
              </a:lnSpc>
            </a:pPr>
            <a:r>
              <a:rPr lang="en-US" sz="3600" b="1" u="sng" dirty="0">
                <a:solidFill>
                  <a:schemeClr val="accent2">
                    <a:lumMod val="60000"/>
                    <a:lumOff val="40000"/>
                  </a:schemeClr>
                </a:solidFill>
              </a:rPr>
              <a:t>OVERVIEW OF THE DATASET</a:t>
            </a:r>
          </a:p>
        </p:txBody>
      </p:sp>
      <p:sp>
        <p:nvSpPr>
          <p:cNvPr id="4" name="Slide Number Placeholder 3">
            <a:extLst>
              <a:ext uri="{FF2B5EF4-FFF2-40B4-BE49-F238E27FC236}">
                <a16:creationId xmlns:a16="http://schemas.microsoft.com/office/drawing/2014/main" xmlns="" id="{E1E7D98D-6710-41D2-B258-E1A1059D29F8}"/>
              </a:ext>
            </a:extLst>
          </p:cNvPr>
          <p:cNvSpPr>
            <a:spLocks noGrp="1"/>
          </p:cNvSpPr>
          <p:nvPr>
            <p:ph type="sldNum" sz="quarter" idx="12"/>
          </p:nvPr>
        </p:nvSpPr>
        <p:spPr>
          <a:xfrm>
            <a:off x="10094637" y="6430037"/>
            <a:ext cx="1692274" cy="350788"/>
          </a:xfrm>
        </p:spPr>
        <p:txBody>
          <a:bodyPr vert="horz" wrap="square" lIns="0" tIns="0" rIns="0" bIns="0" rtlCol="0" anchor="ctr">
            <a:normAutofit/>
          </a:bodyPr>
          <a:lstStyle/>
          <a:p>
            <a:pPr>
              <a:spcAft>
                <a:spcPts val="600"/>
              </a:spcAft>
            </a:pPr>
            <a:fld id="{DBA1B0FB-D917-4C8C-928F-313BD683BF39}" type="slidenum">
              <a:rPr lang="en-US" sz="1600" b="1" smtClean="0">
                <a:solidFill>
                  <a:schemeClr val="tx1">
                    <a:alpha val="80000"/>
                  </a:schemeClr>
                </a:solidFill>
              </a:rPr>
              <a:pPr>
                <a:spcAft>
                  <a:spcPts val="600"/>
                </a:spcAft>
              </a:pPr>
              <a:t>5</a:t>
            </a:fld>
            <a:endParaRPr lang="en-US" sz="1600" b="1" dirty="0">
              <a:solidFill>
                <a:schemeClr val="tx1">
                  <a:alpha val="80000"/>
                </a:schemeClr>
              </a:solidFill>
            </a:endParaRPr>
          </a:p>
        </p:txBody>
      </p:sp>
      <p:sp>
        <p:nvSpPr>
          <p:cNvPr id="14" name="TextBox 13">
            <a:extLst>
              <a:ext uri="{FF2B5EF4-FFF2-40B4-BE49-F238E27FC236}">
                <a16:creationId xmlns:a16="http://schemas.microsoft.com/office/drawing/2014/main" xmlns="" id="{56784F3C-5EEB-40C8-9A6C-B0FB4D02C306}"/>
              </a:ext>
            </a:extLst>
          </p:cNvPr>
          <p:cNvSpPr txBox="1"/>
          <p:nvPr/>
        </p:nvSpPr>
        <p:spPr>
          <a:xfrm>
            <a:off x="2194247" y="1302472"/>
            <a:ext cx="4882414" cy="5078313"/>
          </a:xfrm>
          <a:prstGeom prst="rect">
            <a:avLst/>
          </a:prstGeom>
          <a:noFill/>
        </p:spPr>
        <p:txBody>
          <a:bodyPr wrap="square" rtlCol="0">
            <a:spAutoFit/>
          </a:bodyPr>
          <a:lstStyle/>
          <a:p>
            <a:pPr algn="just"/>
            <a:r>
              <a:rPr lang="en-US" dirty="0"/>
              <a:t>The excel dataset used in this project consists of India’s COVID-19 details. It has 3 tables associated with it: covid_19_india, covid_vaccine_statewise and StateWiseTestingDetails. The first table consists of 18110 observations and column headers are state, date, confirmed cases, cured cases and death count. The second table has 7845 observations and column headers are state, date, first dose, second dose, total doses, different age groups, gender-wise vaccination count and total individuals vaccinated. The third table consists of 16336 observations and column headers are total samples collected, state, positive and negative cases. Apart from this I have create a new table named “CALENDAR” using DAX query and created 3 columns for that table. Another “what if parameter” named “Year” is also created.</a:t>
            </a:r>
          </a:p>
          <a:p>
            <a:r>
              <a:rPr lang="en-US" dirty="0"/>
              <a:t> </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990" y="2050666"/>
            <a:ext cx="1755697" cy="3141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0419" y="1302472"/>
            <a:ext cx="4626591" cy="4965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002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1000"/>
                                        <p:tgtEl>
                                          <p:spTgt spid="14">
                                            <p:txEl>
                                              <p:pRg st="0" end="0"/>
                                            </p:txEl>
                                          </p:spTgt>
                                        </p:tgtEl>
                                      </p:cBhvr>
                                    </p:animEffect>
                                    <p:anim calcmode="lin" valueType="num">
                                      <p:cBhvr>
                                        <p:cTn id="8"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100000">
              <a:srgbClr val="FFC000"/>
            </a:gs>
            <a:gs pos="54000">
              <a:srgbClr val="FFE181"/>
            </a:gs>
          </a:gsLst>
          <a:lin ang="5400000" scaled="1"/>
        </a:gra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xmlns="" id="{3BDBC526-6DCD-4FF6-8395-D8C22E46E52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613998" y="5334748"/>
            <a:ext cx="678135" cy="990000"/>
            <a:chOff x="10490969" y="1448827"/>
            <a:chExt cx="678135" cy="990000"/>
          </a:xfrm>
        </p:grpSpPr>
        <p:sp>
          <p:nvSpPr>
            <p:cNvPr id="21" name="Freeform: Shape 20">
              <a:extLst>
                <a:ext uri="{FF2B5EF4-FFF2-40B4-BE49-F238E27FC236}">
                  <a16:creationId xmlns:a16="http://schemas.microsoft.com/office/drawing/2014/main" xmlns="" id="{02ECB475-568C-47AC-B16D-2E202DEB2DE0}"/>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xmlns="" id="{080D8764-525A-441E-B58F-068E82F0971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xmlns="" id="{11196109-6F2B-4738-B2FC-2CCC753AABD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Shape 23">
              <a:extLst>
                <a:ext uri="{FF2B5EF4-FFF2-40B4-BE49-F238E27FC236}">
                  <a16:creationId xmlns:a16="http://schemas.microsoft.com/office/drawing/2014/main" xmlns="" id="{F7E468C2-69B8-470B-85E3-801A3CB1D7E2}"/>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6" name="Rectangle 25">
            <a:extLst>
              <a:ext uri="{FF2B5EF4-FFF2-40B4-BE49-F238E27FC236}">
                <a16:creationId xmlns:a16="http://schemas.microsoft.com/office/drawing/2014/main" xmlns="" id="{A5931BE0-4B93-4D6C-878E-ACC59D6B45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xmlns="" id="{40F1DF5B-353A-4270-8C10-6A1509441174}"/>
              </a:ext>
            </a:extLst>
          </p:cNvPr>
          <p:cNvSpPr>
            <a:spLocks noGrp="1"/>
          </p:cNvSpPr>
          <p:nvPr>
            <p:ph type="ctrTitle"/>
          </p:nvPr>
        </p:nvSpPr>
        <p:spPr>
          <a:xfrm>
            <a:off x="4399722" y="239385"/>
            <a:ext cx="3365644" cy="552977"/>
          </a:xfrm>
          <a:gradFill>
            <a:gsLst>
              <a:gs pos="100000">
                <a:schemeClr val="accent2"/>
              </a:gs>
              <a:gs pos="42000">
                <a:schemeClr val="accent1">
                  <a:lumMod val="60000"/>
                  <a:lumOff val="40000"/>
                </a:schemeClr>
              </a:gs>
              <a:gs pos="0">
                <a:schemeClr val="accent2"/>
              </a:gs>
            </a:gsLst>
            <a:lin ang="5400000" scaled="1"/>
          </a:gradFill>
        </p:spPr>
        <p:txBody>
          <a:bodyPr vert="horz" wrap="square" lIns="0" tIns="0" rIns="0" bIns="0" rtlCol="0" anchor="b" anchorCtr="0">
            <a:noAutofit/>
          </a:bodyPr>
          <a:lstStyle/>
          <a:p>
            <a:pPr algn="ctr">
              <a:lnSpc>
                <a:spcPct val="100000"/>
              </a:lnSpc>
            </a:pPr>
            <a:r>
              <a:rPr lang="en-US" sz="2800" b="1" u="sng" dirty="0">
                <a:solidFill>
                  <a:schemeClr val="bg1"/>
                </a:solidFill>
                <a:latin typeface="Comic Sans MS" pitchFamily="66" charset="0"/>
              </a:rPr>
              <a:t>POWER BI</a:t>
            </a:r>
          </a:p>
        </p:txBody>
      </p:sp>
      <p:sp>
        <p:nvSpPr>
          <p:cNvPr id="4" name="Slide Number Placeholder 3">
            <a:extLst>
              <a:ext uri="{FF2B5EF4-FFF2-40B4-BE49-F238E27FC236}">
                <a16:creationId xmlns:a16="http://schemas.microsoft.com/office/drawing/2014/main" xmlns="" id="{E1E7D98D-6710-41D2-B258-E1A1059D29F8}"/>
              </a:ext>
            </a:extLst>
          </p:cNvPr>
          <p:cNvSpPr>
            <a:spLocks noGrp="1"/>
          </p:cNvSpPr>
          <p:nvPr>
            <p:ph type="sldNum" sz="quarter" idx="12"/>
          </p:nvPr>
        </p:nvSpPr>
        <p:spPr>
          <a:xfrm>
            <a:off x="9653590" y="6312951"/>
            <a:ext cx="1692274" cy="350788"/>
          </a:xfrm>
        </p:spPr>
        <p:txBody>
          <a:bodyPr vert="horz" wrap="square" lIns="0" tIns="0" rIns="0" bIns="0" rtlCol="0" anchor="ctr">
            <a:normAutofit/>
          </a:bodyPr>
          <a:lstStyle/>
          <a:p>
            <a:pPr>
              <a:spcAft>
                <a:spcPts val="600"/>
              </a:spcAft>
            </a:pPr>
            <a:fld id="{DBA1B0FB-D917-4C8C-928F-313BD683BF39}" type="slidenum">
              <a:rPr lang="en-US" sz="1600" b="1" smtClean="0">
                <a:solidFill>
                  <a:schemeClr val="bg1">
                    <a:alpha val="80000"/>
                  </a:schemeClr>
                </a:solidFill>
              </a:rPr>
              <a:pPr>
                <a:spcAft>
                  <a:spcPts val="600"/>
                </a:spcAft>
              </a:pPr>
              <a:t>6</a:t>
            </a:fld>
            <a:endParaRPr lang="en-US" sz="1600" b="1" dirty="0">
              <a:solidFill>
                <a:schemeClr val="bg1">
                  <a:alpha val="80000"/>
                </a:schemeClr>
              </a:solidFill>
            </a:endParaRPr>
          </a:p>
        </p:txBody>
      </p:sp>
      <p:sp>
        <p:nvSpPr>
          <p:cNvPr id="2" name="TextBox 1">
            <a:extLst>
              <a:ext uri="{FF2B5EF4-FFF2-40B4-BE49-F238E27FC236}">
                <a16:creationId xmlns:a16="http://schemas.microsoft.com/office/drawing/2014/main" xmlns="" id="{05D55B58-E010-448A-B339-2E7D9C5D8B4C}"/>
              </a:ext>
            </a:extLst>
          </p:cNvPr>
          <p:cNvSpPr txBox="1"/>
          <p:nvPr/>
        </p:nvSpPr>
        <p:spPr>
          <a:xfrm>
            <a:off x="1143713" y="1031747"/>
            <a:ext cx="9877661" cy="5262979"/>
          </a:xfrm>
          <a:prstGeom prst="rect">
            <a:avLst/>
          </a:prstGeom>
          <a:noFill/>
        </p:spPr>
        <p:txBody>
          <a:bodyPr wrap="square" rtlCol="0">
            <a:spAutoFit/>
          </a:bodyPr>
          <a:lstStyle/>
          <a:p>
            <a:pPr algn="just"/>
            <a:r>
              <a:rPr lang="en-US" sz="2400" i="0" dirty="0">
                <a:solidFill>
                  <a:schemeClr val="bg1"/>
                </a:solidFill>
                <a:effectLst/>
              </a:rPr>
              <a:t>Microsoft Power BI is a collection of apps, software services and connectors that come together to turn unrelated data into visually impressive and interactive insights. Power BI can work with simple data sources like Microsoft Excel and complicated ones like cloud-based or on-premises hybrid Data warehouses. Power BI has the capabilities to easily connect to your data sources, visualize and share and publish your findings with anyone and everyone.</a:t>
            </a:r>
          </a:p>
          <a:p>
            <a:pPr algn="just"/>
            <a:endParaRPr lang="en-US" sz="2400" dirty="0">
              <a:solidFill>
                <a:schemeClr val="bg1"/>
              </a:solidFill>
            </a:endParaRPr>
          </a:p>
          <a:p>
            <a:pPr algn="just"/>
            <a:r>
              <a:rPr lang="en-US" sz="2400" i="0" dirty="0">
                <a:solidFill>
                  <a:schemeClr val="bg1"/>
                </a:solidFill>
                <a:effectLst/>
              </a:rPr>
              <a:t>It converts data from different sources to build interactive dashboards and Business Intelligence reports. In Power BI, you can create visualization in two ways. First is by adding from the right-side pane to Report Canvas. By default, it is the table type visualization, which is selected in Power BI. Another way is to drag the fields from right side bar to the axis and value axis under Visualization.</a:t>
            </a:r>
            <a:endParaRPr lang="en-US" sz="2400" dirty="0">
              <a:solidFill>
                <a:schemeClr val="bg1"/>
              </a:solidFill>
            </a:endParaRPr>
          </a:p>
        </p:txBody>
      </p:sp>
    </p:spTree>
    <p:extLst>
      <p:ext uri="{BB962C8B-B14F-4D97-AF65-F5344CB8AC3E}">
        <p14:creationId xmlns:p14="http://schemas.microsoft.com/office/powerpoint/2010/main" val="1977945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2">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2">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2">
                                            <p:txEl>
                                              <p:pRg st="0" end="0"/>
                                            </p:txEl>
                                          </p:spTgt>
                                        </p:tgtEl>
                                      </p:cBhvr>
                                    </p:animEffect>
                                  </p:childTnLst>
                                </p:cTn>
                              </p:par>
                              <p:par>
                                <p:cTn id="11" presetID="3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p:cTn id="13" dur="1000" fill="hold"/>
                                        <p:tgtEl>
                                          <p:spTgt spid="2">
                                            <p:txEl>
                                              <p:pRg st="2" end="2"/>
                                            </p:txEl>
                                          </p:spTgt>
                                        </p:tgtEl>
                                        <p:attrNameLst>
                                          <p:attrName>ppt_w</p:attrName>
                                        </p:attrNameLst>
                                      </p:cBhvr>
                                      <p:tavLst>
                                        <p:tav tm="0">
                                          <p:val>
                                            <p:fltVal val="0"/>
                                          </p:val>
                                        </p:tav>
                                        <p:tav tm="100000">
                                          <p:val>
                                            <p:strVal val="#ppt_w"/>
                                          </p:val>
                                        </p:tav>
                                      </p:tavLst>
                                    </p:anim>
                                    <p:anim calcmode="lin" valueType="num">
                                      <p:cBhvr>
                                        <p:cTn id="14" dur="1000" fill="hold"/>
                                        <p:tgtEl>
                                          <p:spTgt spid="2">
                                            <p:txEl>
                                              <p:pRg st="2" end="2"/>
                                            </p:txEl>
                                          </p:spTgt>
                                        </p:tgtEl>
                                        <p:attrNameLst>
                                          <p:attrName>ppt_h</p:attrName>
                                        </p:attrNameLst>
                                      </p:cBhvr>
                                      <p:tavLst>
                                        <p:tav tm="0">
                                          <p:val>
                                            <p:fltVal val="0"/>
                                          </p:val>
                                        </p:tav>
                                        <p:tav tm="100000">
                                          <p:val>
                                            <p:strVal val="#ppt_h"/>
                                          </p:val>
                                        </p:tav>
                                      </p:tavLst>
                                    </p:anim>
                                    <p:anim calcmode="lin" valueType="num">
                                      <p:cBhvr>
                                        <p:cTn id="15" dur="1000" fill="hold"/>
                                        <p:tgtEl>
                                          <p:spTgt spid="2">
                                            <p:txEl>
                                              <p:pRg st="2" end="2"/>
                                            </p:txEl>
                                          </p:spTgt>
                                        </p:tgtEl>
                                        <p:attrNameLst>
                                          <p:attrName>style.rotation</p:attrName>
                                        </p:attrNameLst>
                                      </p:cBhvr>
                                      <p:tavLst>
                                        <p:tav tm="0">
                                          <p:val>
                                            <p:fltVal val="90"/>
                                          </p:val>
                                        </p:tav>
                                        <p:tav tm="100000">
                                          <p:val>
                                            <p:fltVal val="0"/>
                                          </p:val>
                                        </p:tav>
                                      </p:tavLst>
                                    </p:anim>
                                    <p:animEffect transition="in" filter="fade">
                                      <p:cBhvr>
                                        <p:cTn id="16" dur="10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xmlns="" id="{3BDBC526-6DCD-4FF6-8395-D8C22E46E52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613998" y="5334748"/>
            <a:ext cx="678135" cy="990000"/>
            <a:chOff x="10490969" y="1448827"/>
            <a:chExt cx="678135" cy="990000"/>
          </a:xfrm>
        </p:grpSpPr>
        <p:sp>
          <p:nvSpPr>
            <p:cNvPr id="21" name="Freeform: Shape 20">
              <a:extLst>
                <a:ext uri="{FF2B5EF4-FFF2-40B4-BE49-F238E27FC236}">
                  <a16:creationId xmlns:a16="http://schemas.microsoft.com/office/drawing/2014/main" xmlns="" id="{02ECB475-568C-47AC-B16D-2E202DEB2DE0}"/>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xmlns="" id="{080D8764-525A-441E-B58F-068E82F0971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xmlns="" id="{11196109-6F2B-4738-B2FC-2CCC753AABD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Shape 23">
              <a:extLst>
                <a:ext uri="{FF2B5EF4-FFF2-40B4-BE49-F238E27FC236}">
                  <a16:creationId xmlns:a16="http://schemas.microsoft.com/office/drawing/2014/main" xmlns="" id="{F7E468C2-69B8-470B-85E3-801A3CB1D7E2}"/>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6" name="Rectangle 25">
            <a:extLst>
              <a:ext uri="{FF2B5EF4-FFF2-40B4-BE49-F238E27FC236}">
                <a16:creationId xmlns:a16="http://schemas.microsoft.com/office/drawing/2014/main" xmlns="" id="{A5931BE0-4B93-4D6C-878E-ACC59D6B45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xmlns="" id="{40F1DF5B-353A-4270-8C10-6A1509441174}"/>
              </a:ext>
            </a:extLst>
          </p:cNvPr>
          <p:cNvSpPr>
            <a:spLocks noGrp="1"/>
          </p:cNvSpPr>
          <p:nvPr>
            <p:ph type="ctrTitle"/>
          </p:nvPr>
        </p:nvSpPr>
        <p:spPr>
          <a:xfrm>
            <a:off x="363888" y="0"/>
            <a:ext cx="2509941" cy="552977"/>
          </a:xfrm>
        </p:spPr>
        <p:txBody>
          <a:bodyPr vert="horz" wrap="square" lIns="0" tIns="0" rIns="0" bIns="0" rtlCol="0" anchor="b" anchorCtr="0">
            <a:noAutofit/>
          </a:bodyPr>
          <a:lstStyle/>
          <a:p>
            <a:pPr>
              <a:lnSpc>
                <a:spcPct val="100000"/>
              </a:lnSpc>
            </a:pPr>
            <a:r>
              <a:rPr lang="en-US" sz="2800" b="1" u="sng" dirty="0">
                <a:solidFill>
                  <a:schemeClr val="accent2">
                    <a:lumMod val="60000"/>
                    <a:lumOff val="40000"/>
                  </a:schemeClr>
                </a:solidFill>
                <a:latin typeface="Comic Sans MS" pitchFamily="66" charset="0"/>
              </a:rPr>
              <a:t>COVER PAGE</a:t>
            </a:r>
          </a:p>
        </p:txBody>
      </p:sp>
      <p:sp>
        <p:nvSpPr>
          <p:cNvPr id="4" name="Slide Number Placeholder 3">
            <a:extLst>
              <a:ext uri="{FF2B5EF4-FFF2-40B4-BE49-F238E27FC236}">
                <a16:creationId xmlns:a16="http://schemas.microsoft.com/office/drawing/2014/main" xmlns="" id="{E1E7D98D-6710-41D2-B258-E1A1059D29F8}"/>
              </a:ext>
            </a:extLst>
          </p:cNvPr>
          <p:cNvSpPr>
            <a:spLocks noGrp="1"/>
          </p:cNvSpPr>
          <p:nvPr>
            <p:ph type="sldNum" sz="quarter" idx="12"/>
          </p:nvPr>
        </p:nvSpPr>
        <p:spPr>
          <a:xfrm>
            <a:off x="10094637" y="6430037"/>
            <a:ext cx="1692274" cy="350788"/>
          </a:xfrm>
        </p:spPr>
        <p:txBody>
          <a:bodyPr vert="horz" wrap="square" lIns="0" tIns="0" rIns="0" bIns="0" rtlCol="0" anchor="ctr">
            <a:normAutofit/>
          </a:bodyPr>
          <a:lstStyle/>
          <a:p>
            <a:pPr>
              <a:spcAft>
                <a:spcPts val="600"/>
              </a:spcAft>
            </a:pPr>
            <a:fld id="{DBA1B0FB-D917-4C8C-928F-313BD683BF39}" type="slidenum">
              <a:rPr lang="en-US" sz="1600" b="1" smtClean="0">
                <a:solidFill>
                  <a:schemeClr val="tx1">
                    <a:alpha val="80000"/>
                  </a:schemeClr>
                </a:solidFill>
              </a:rPr>
              <a:pPr>
                <a:spcAft>
                  <a:spcPts val="600"/>
                </a:spcAft>
              </a:pPr>
              <a:t>7</a:t>
            </a:fld>
            <a:endParaRPr lang="en-US" sz="1600" b="1" dirty="0">
              <a:solidFill>
                <a:schemeClr val="tx1">
                  <a:alpha val="80000"/>
                </a:schemeClr>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14676"/>
            <a:ext cx="12192000" cy="5538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70857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xmlns="" id="{3BDBC526-6DCD-4FF6-8395-D8C22E46E52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613998" y="5334748"/>
            <a:ext cx="678135" cy="990000"/>
            <a:chOff x="10490969" y="1448827"/>
            <a:chExt cx="678135" cy="990000"/>
          </a:xfrm>
        </p:grpSpPr>
        <p:sp>
          <p:nvSpPr>
            <p:cNvPr id="21" name="Freeform: Shape 20">
              <a:extLst>
                <a:ext uri="{FF2B5EF4-FFF2-40B4-BE49-F238E27FC236}">
                  <a16:creationId xmlns:a16="http://schemas.microsoft.com/office/drawing/2014/main" xmlns="" id="{02ECB475-568C-47AC-B16D-2E202DEB2DE0}"/>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xmlns="" id="{080D8764-525A-441E-B58F-068E82F0971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xmlns="" id="{11196109-6F2B-4738-B2FC-2CCC753AABD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Shape 23">
              <a:extLst>
                <a:ext uri="{FF2B5EF4-FFF2-40B4-BE49-F238E27FC236}">
                  <a16:creationId xmlns:a16="http://schemas.microsoft.com/office/drawing/2014/main" xmlns="" id="{F7E468C2-69B8-470B-85E3-801A3CB1D7E2}"/>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4" name="Slide Number Placeholder 3">
            <a:extLst>
              <a:ext uri="{FF2B5EF4-FFF2-40B4-BE49-F238E27FC236}">
                <a16:creationId xmlns:a16="http://schemas.microsoft.com/office/drawing/2014/main" xmlns="" id="{E1E7D98D-6710-41D2-B258-E1A1059D29F8}"/>
              </a:ext>
            </a:extLst>
          </p:cNvPr>
          <p:cNvSpPr>
            <a:spLocks noGrp="1"/>
          </p:cNvSpPr>
          <p:nvPr>
            <p:ph type="sldNum" sz="quarter" idx="12"/>
          </p:nvPr>
        </p:nvSpPr>
        <p:spPr>
          <a:xfrm>
            <a:off x="10094637" y="6430037"/>
            <a:ext cx="1692274" cy="350788"/>
          </a:xfrm>
        </p:spPr>
        <p:txBody>
          <a:bodyPr vert="horz" wrap="square" lIns="0" tIns="0" rIns="0" bIns="0" rtlCol="0" anchor="ctr">
            <a:normAutofit/>
          </a:bodyPr>
          <a:lstStyle/>
          <a:p>
            <a:pPr>
              <a:spcAft>
                <a:spcPts val="600"/>
              </a:spcAft>
            </a:pPr>
            <a:fld id="{DBA1B0FB-D917-4C8C-928F-313BD683BF39}" type="slidenum">
              <a:rPr lang="en-US" sz="1600" b="1" smtClean="0">
                <a:solidFill>
                  <a:schemeClr val="tx1">
                    <a:alpha val="80000"/>
                  </a:schemeClr>
                </a:solidFill>
              </a:rPr>
              <a:pPr>
                <a:spcAft>
                  <a:spcPts val="600"/>
                </a:spcAft>
              </a:pPr>
              <a:t>8</a:t>
            </a:fld>
            <a:endParaRPr lang="en-US" sz="1600" b="1" dirty="0">
              <a:solidFill>
                <a:schemeClr val="tx1">
                  <a:alpha val="80000"/>
                </a:schemeClr>
              </a:solidFill>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3041" y="612151"/>
            <a:ext cx="1786832" cy="1675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9459" y="4175153"/>
            <a:ext cx="4335936" cy="815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451678" y="664897"/>
            <a:ext cx="3971498" cy="1569660"/>
          </a:xfrm>
          <a:prstGeom prst="rect">
            <a:avLst/>
          </a:prstGeom>
          <a:gradFill>
            <a:gsLst>
              <a:gs pos="0">
                <a:srgbClr val="FFC000">
                  <a:lumMod val="95000"/>
                  <a:lumOff val="5000"/>
                </a:srgbClr>
              </a:gs>
              <a:gs pos="100000">
                <a:srgbClr val="FFC000"/>
              </a:gs>
              <a:gs pos="54000">
                <a:srgbClr val="FFE181"/>
              </a:gs>
            </a:gsLst>
            <a:lin ang="5400000" scaled="1"/>
          </a:gradFill>
        </p:spPr>
        <p:txBody>
          <a:bodyPr wrap="square" rtlCol="0">
            <a:spAutoFit/>
          </a:bodyPr>
          <a:lstStyle/>
          <a:p>
            <a:pPr algn="just"/>
            <a:r>
              <a:rPr lang="en-IN" sz="2400" dirty="0">
                <a:solidFill>
                  <a:schemeClr val="bg1"/>
                </a:solidFill>
              </a:rPr>
              <a:t>Map image when clicked will take you to India’s official website containing COVID’s live data.</a:t>
            </a:r>
          </a:p>
        </p:txBody>
      </p:sp>
      <p:sp>
        <p:nvSpPr>
          <p:cNvPr id="6" name="Right Arrow 5"/>
          <p:cNvSpPr/>
          <p:nvPr/>
        </p:nvSpPr>
        <p:spPr>
          <a:xfrm rot="10800000">
            <a:off x="5768451" y="4340635"/>
            <a:ext cx="750627" cy="484827"/>
          </a:xfrm>
          <a:prstGeom prst="rightArrow">
            <a:avLst>
              <a:gd name="adj1" fmla="val 50000"/>
              <a:gd name="adj2" fmla="val 55630"/>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16" name="TextBox 15"/>
          <p:cNvSpPr txBox="1"/>
          <p:nvPr/>
        </p:nvSpPr>
        <p:spPr>
          <a:xfrm>
            <a:off x="774845" y="3231867"/>
            <a:ext cx="4243224" cy="2677656"/>
          </a:xfrm>
          <a:prstGeom prst="rect">
            <a:avLst/>
          </a:prstGeom>
          <a:gradFill>
            <a:gsLst>
              <a:gs pos="0">
                <a:srgbClr val="FFC000"/>
              </a:gs>
              <a:gs pos="100000">
                <a:srgbClr val="FFC000"/>
              </a:gs>
              <a:gs pos="54000">
                <a:srgbClr val="FFE181"/>
              </a:gs>
            </a:gsLst>
            <a:lin ang="5400000" scaled="1"/>
          </a:gradFill>
        </p:spPr>
        <p:txBody>
          <a:bodyPr wrap="square" rtlCol="0">
            <a:spAutoFit/>
          </a:bodyPr>
          <a:lstStyle/>
          <a:p>
            <a:pPr algn="just"/>
            <a:r>
              <a:rPr lang="en-IN" sz="2400" dirty="0">
                <a:solidFill>
                  <a:schemeClr val="bg1"/>
                </a:solidFill>
              </a:rPr>
              <a:t>This is a Bookmark Navigator which when clicked will help to reach the corresponding dashboard. The black icon denotes the current dashboard and the yellow icons are for the rest of the pages.</a:t>
            </a:r>
          </a:p>
        </p:txBody>
      </p:sp>
      <p:sp>
        <p:nvSpPr>
          <p:cNvPr id="17" name="Right Arrow 16"/>
          <p:cNvSpPr/>
          <p:nvPr/>
        </p:nvSpPr>
        <p:spPr>
          <a:xfrm>
            <a:off x="5768450" y="1207314"/>
            <a:ext cx="750627" cy="484827"/>
          </a:xfrm>
          <a:prstGeom prst="rightArrow">
            <a:avLst/>
          </a:prstGeom>
          <a:noFill/>
          <a:ln>
            <a:solidFill>
              <a:srgbClr val="FFFF00"/>
            </a:solidFill>
          </a:ln>
          <a:effectLst>
            <a:innerShdw blurRad="63500" dist="50800" dir="13500000">
              <a:schemeClr val="tx1">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Tree>
    <p:extLst>
      <p:ext uri="{BB962C8B-B14F-4D97-AF65-F5344CB8AC3E}">
        <p14:creationId xmlns:p14="http://schemas.microsoft.com/office/powerpoint/2010/main" val="87836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xmlns="" id="{3BDBC526-6DCD-4FF6-8395-D8C22E46E52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613998" y="5334748"/>
            <a:ext cx="678135" cy="990000"/>
            <a:chOff x="10490969" y="1448827"/>
            <a:chExt cx="678135" cy="990000"/>
          </a:xfrm>
        </p:grpSpPr>
        <p:sp>
          <p:nvSpPr>
            <p:cNvPr id="21" name="Freeform: Shape 20">
              <a:extLst>
                <a:ext uri="{FF2B5EF4-FFF2-40B4-BE49-F238E27FC236}">
                  <a16:creationId xmlns:a16="http://schemas.microsoft.com/office/drawing/2014/main" xmlns="" id="{02ECB475-568C-47AC-B16D-2E202DEB2DE0}"/>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xmlns="" id="{080D8764-525A-441E-B58F-068E82F0971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xmlns="" id="{11196109-6F2B-4738-B2FC-2CCC753AABD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Shape 23">
              <a:extLst>
                <a:ext uri="{FF2B5EF4-FFF2-40B4-BE49-F238E27FC236}">
                  <a16:creationId xmlns:a16="http://schemas.microsoft.com/office/drawing/2014/main" xmlns="" id="{F7E468C2-69B8-470B-85E3-801A3CB1D7E2}"/>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6" name="Rectangle 25">
            <a:extLst>
              <a:ext uri="{FF2B5EF4-FFF2-40B4-BE49-F238E27FC236}">
                <a16:creationId xmlns:a16="http://schemas.microsoft.com/office/drawing/2014/main" xmlns="" id="{A5931BE0-4B93-4D6C-878E-ACC59D6B45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xmlns="" id="{E1E7D98D-6710-41D2-B258-E1A1059D29F8}"/>
              </a:ext>
            </a:extLst>
          </p:cNvPr>
          <p:cNvSpPr>
            <a:spLocks noGrp="1"/>
          </p:cNvSpPr>
          <p:nvPr>
            <p:ph type="sldNum" sz="quarter" idx="12"/>
          </p:nvPr>
        </p:nvSpPr>
        <p:spPr>
          <a:xfrm>
            <a:off x="10094637" y="6430037"/>
            <a:ext cx="1692274" cy="350788"/>
          </a:xfrm>
        </p:spPr>
        <p:txBody>
          <a:bodyPr vert="horz" wrap="square" lIns="0" tIns="0" rIns="0" bIns="0" rtlCol="0" anchor="ctr">
            <a:normAutofit/>
          </a:bodyPr>
          <a:lstStyle/>
          <a:p>
            <a:pPr>
              <a:spcAft>
                <a:spcPts val="600"/>
              </a:spcAft>
            </a:pPr>
            <a:fld id="{DBA1B0FB-D917-4C8C-928F-313BD683BF39}" type="slidenum">
              <a:rPr lang="en-US" sz="1600" b="1" smtClean="0">
                <a:solidFill>
                  <a:schemeClr val="tx1">
                    <a:alpha val="80000"/>
                  </a:schemeClr>
                </a:solidFill>
              </a:rPr>
              <a:pPr>
                <a:spcAft>
                  <a:spcPts val="600"/>
                </a:spcAft>
              </a:pPr>
              <a:t>9</a:t>
            </a:fld>
            <a:endParaRPr lang="en-US" sz="1600" b="1" dirty="0">
              <a:solidFill>
                <a:schemeClr val="tx1">
                  <a:alpha val="80000"/>
                </a:schemeClr>
              </a:solidFill>
            </a:endParaRPr>
          </a:p>
        </p:txBody>
      </p:sp>
      <p:sp>
        <p:nvSpPr>
          <p:cNvPr id="13" name="Title 14">
            <a:extLst>
              <a:ext uri="{FF2B5EF4-FFF2-40B4-BE49-F238E27FC236}">
                <a16:creationId xmlns:a16="http://schemas.microsoft.com/office/drawing/2014/main" xmlns="" id="{40F1DF5B-353A-4270-8C10-6A1509441174}"/>
              </a:ext>
            </a:extLst>
          </p:cNvPr>
          <p:cNvSpPr txBox="1">
            <a:spLocks/>
          </p:cNvSpPr>
          <p:nvPr/>
        </p:nvSpPr>
        <p:spPr>
          <a:xfrm>
            <a:off x="363888" y="158532"/>
            <a:ext cx="3764478" cy="541101"/>
          </a:xfrm>
          <a:prstGeom prst="rect">
            <a:avLst/>
          </a:prstGeom>
        </p:spPr>
        <p:txBody>
          <a:bodyPr vert="horz" wrap="square" lIns="0" tIns="0" rIns="0" bIns="0" rtlCol="0" anchor="b" anchorCtr="0">
            <a:noAutofit/>
          </a:bodyPr>
          <a:lstStyle>
            <a:lvl1pPr algn="l" defTabSz="914400" rtl="0" eaLnBrk="1" latinLnBrk="0" hangingPunct="1">
              <a:lnSpc>
                <a:spcPct val="90000"/>
              </a:lnSpc>
              <a:spcBef>
                <a:spcPct val="0"/>
              </a:spcBef>
              <a:buNone/>
              <a:defRPr lang="en-US" sz="6400" kern="1200">
                <a:solidFill>
                  <a:schemeClr val="tx1"/>
                </a:solidFill>
                <a:latin typeface="+mj-lt"/>
                <a:ea typeface="+mj-ea"/>
                <a:cs typeface="+mj-cs"/>
              </a:defRPr>
            </a:lvl1pPr>
          </a:lstStyle>
          <a:p>
            <a:pPr>
              <a:lnSpc>
                <a:spcPct val="100000"/>
              </a:lnSpc>
            </a:pPr>
            <a:r>
              <a:rPr lang="en-IN" sz="2400" b="1" u="sng" dirty="0">
                <a:solidFill>
                  <a:schemeClr val="accent2">
                    <a:lumMod val="60000"/>
                    <a:lumOff val="40000"/>
                  </a:schemeClr>
                </a:solidFill>
                <a:latin typeface="Comic Sans MS" pitchFamily="66" charset="0"/>
              </a:rPr>
              <a:t>COVID-19 OVERVIEW</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27652"/>
            <a:ext cx="12192000" cy="5300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4076185"/>
      </p:ext>
    </p:extLst>
  </p:cSld>
  <p:clrMapOvr>
    <a:masterClrMapping/>
  </p:clrMapOvr>
  <p:timing>
    <p:tnLst>
      <p:par>
        <p:cTn id="1" dur="indefinite" restart="never" nodeType="tmRoot"/>
      </p:par>
    </p:tnLst>
  </p:timing>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3DFloatVTI" id="{F59BA300-ED19-4B39-9AE3-7882B1DE8B78}" vid="{0FEC63E3-719F-4F50-9F1E-5B8BAF39109A}"/>
    </a:ext>
  </a:extLst>
</a:theme>
</file>

<file path=ppt/theme/theme2.xml><?xml version="1.0" encoding="utf-8"?>
<a:theme xmlns:a="http://schemas.openxmlformats.org/drawingml/2006/main" name="Office Theme">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811A92-D464-4AC4-A396-BA73B10CEEAC}">
  <ds:schemaRefs>
    <ds:schemaRef ds:uri="http://purl.org/dc/elements/1.1/"/>
    <ds:schemaRef ds:uri="http://schemas.microsoft.com/office/2006/metadata/properties"/>
    <ds:schemaRef ds:uri="http://schemas.microsoft.com/sharepoint/v3"/>
    <ds:schemaRef ds:uri="230e9df3-be65-4c73-a93b-d1236ebd677e"/>
    <ds:schemaRef ds:uri="http://schemas.microsoft.com/office/2006/documentManagement/types"/>
    <ds:schemaRef ds:uri="http://schemas.openxmlformats.org/package/2006/metadata/core-properties"/>
    <ds:schemaRef ds:uri="16c05727-aa75-4e4a-9b5f-8a80a1165891"/>
    <ds:schemaRef ds:uri="http://purl.org/dc/dcmitype/"/>
    <ds:schemaRef ds:uri="http://schemas.microsoft.com/office/infopath/2007/PartnerControls"/>
    <ds:schemaRef ds:uri="71af3243-3dd4-4a8d-8c0d-dd76da1f02a5"/>
    <ds:schemaRef ds:uri="http://www.w3.org/XML/1998/namespace"/>
    <ds:schemaRef ds:uri="http://purl.org/dc/terms/"/>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TM04033917[[fn=Berlin]]</Template>
  <TotalTime>1006</TotalTime>
  <Words>2020</Words>
  <Application>Microsoft Office PowerPoint</Application>
  <PresentationFormat>Custom</PresentationFormat>
  <Paragraphs>300</Paragraphs>
  <Slides>43</Slides>
  <Notes>32</Notes>
  <HiddenSlides>0</HiddenSlides>
  <MMClips>0</MMClips>
  <ScaleCrop>false</ScaleCrop>
  <HeadingPairs>
    <vt:vector size="4" baseType="variant">
      <vt:variant>
        <vt:lpstr>Theme</vt:lpstr>
      </vt:variant>
      <vt:variant>
        <vt:i4>2</vt:i4>
      </vt:variant>
      <vt:variant>
        <vt:lpstr>Slide Titles</vt:lpstr>
      </vt:variant>
      <vt:variant>
        <vt:i4>43</vt:i4>
      </vt:variant>
    </vt:vector>
  </HeadingPairs>
  <TitlesOfParts>
    <vt:vector size="45" baseType="lpstr">
      <vt:lpstr>3DFloatVTI</vt:lpstr>
      <vt:lpstr>Office Theme</vt:lpstr>
      <vt:lpstr>INDIA’S COVID-19 TRACKER</vt:lpstr>
      <vt:lpstr>CONTENT</vt:lpstr>
      <vt:lpstr>INTRODUCTION</vt:lpstr>
      <vt:lpstr>TOOLS USED TO CREATE DASHBOARD</vt:lpstr>
      <vt:lpstr>OVERVIEW OF THE DATASET</vt:lpstr>
      <vt:lpstr>POWER BI</vt:lpstr>
      <vt:lpstr>COVER PAGE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INDIA REPORT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STAY HOME, STAY SAFE!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INDIA’S COVID-19 TRACKER</dc:title>
  <dc:creator>Swathi Nair</dc:creator>
  <cp:lastModifiedBy>user</cp:lastModifiedBy>
  <cp:revision>150</cp:revision>
  <dcterms:created xsi:type="dcterms:W3CDTF">2022-09-23T11:34:47Z</dcterms:created>
  <dcterms:modified xsi:type="dcterms:W3CDTF">2022-09-27T17:43:45Z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a0819fa7-4367-4500-ba88-dd630d977609_Enabled">
    <vt:lpwstr>true</vt:lpwstr>
  </property>
  <property fmtid="{D5CDD505-2E9C-101B-9397-08002B2CF9AE}" pid="4" name="MSIP_Label_a0819fa7-4367-4500-ba88-dd630d977609_SetDate">
    <vt:lpwstr>2022-09-27T11:02:01Z</vt:lpwstr>
  </property>
  <property fmtid="{D5CDD505-2E9C-101B-9397-08002B2CF9AE}" pid="5" name="MSIP_Label_a0819fa7-4367-4500-ba88-dd630d977609_Method">
    <vt:lpwstr>Standard</vt:lpwstr>
  </property>
  <property fmtid="{D5CDD505-2E9C-101B-9397-08002B2CF9AE}" pid="6" name="MSIP_Label_a0819fa7-4367-4500-ba88-dd630d977609_Name">
    <vt:lpwstr>a0819fa7-4367-4500-ba88-dd630d977609</vt:lpwstr>
  </property>
  <property fmtid="{D5CDD505-2E9C-101B-9397-08002B2CF9AE}" pid="7" name="MSIP_Label_a0819fa7-4367-4500-ba88-dd630d977609_SiteId">
    <vt:lpwstr>63ce7d59-2f3e-42cd-a8cc-be764cff5eb6</vt:lpwstr>
  </property>
  <property fmtid="{D5CDD505-2E9C-101B-9397-08002B2CF9AE}" pid="8" name="MSIP_Label_a0819fa7-4367-4500-ba88-dd630d977609_ActionId">
    <vt:lpwstr>052f3914-633c-4c69-89b2-541e2937395b</vt:lpwstr>
  </property>
  <property fmtid="{D5CDD505-2E9C-101B-9397-08002B2CF9AE}" pid="9" name="MSIP_Label_a0819fa7-4367-4500-ba88-dd630d977609_ContentBits">
    <vt:lpwstr>0</vt:lpwstr>
  </property>
</Properties>
</file>